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video/unknown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7" r:id="rId2"/>
    <p:sldId id="303" r:id="rId3"/>
    <p:sldId id="304" r:id="rId4"/>
    <p:sldId id="258" r:id="rId5"/>
    <p:sldId id="283" r:id="rId6"/>
    <p:sldId id="284" r:id="rId7"/>
    <p:sldId id="259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60" r:id="rId18"/>
    <p:sldId id="262" r:id="rId19"/>
    <p:sldId id="263" r:id="rId20"/>
    <p:sldId id="306" r:id="rId21"/>
    <p:sldId id="295" r:id="rId22"/>
    <p:sldId id="296" r:id="rId23"/>
    <p:sldId id="297" r:id="rId24"/>
    <p:sldId id="298" r:id="rId25"/>
    <p:sldId id="299" r:id="rId26"/>
    <p:sldId id="300" r:id="rId27"/>
    <p:sldId id="302" r:id="rId28"/>
    <p:sldId id="30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21"/>
    <p:restoredTop sz="94599"/>
  </p:normalViewPr>
  <p:slideViewPr>
    <p:cSldViewPr snapToGrid="0" snapToObjects="1">
      <p:cViewPr>
        <p:scale>
          <a:sx n="115" d="100"/>
          <a:sy n="115" d="100"/>
        </p:scale>
        <p:origin x="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1288208"/>
        <c:axId val="1111289984"/>
      </c:lineChart>
      <c:catAx>
        <c:axId val="1111288208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111289984"/>
        <c:crosses val="autoZero"/>
        <c:auto val="1"/>
        <c:lblAlgn val="ctr"/>
        <c:lblOffset val="100"/>
        <c:noMultiLvlLbl val="0"/>
      </c:catAx>
      <c:valAx>
        <c:axId val="111128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111288208"/>
        <c:crossesAt val="1.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0381744"/>
        <c:axId val="1068032928"/>
      </c:lineChart>
      <c:catAx>
        <c:axId val="1150381744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068032928"/>
        <c:crosses val="autoZero"/>
        <c:auto val="1"/>
        <c:lblAlgn val="ctr"/>
        <c:lblOffset val="100"/>
        <c:noMultiLvlLbl val="0"/>
      </c:catAx>
      <c:valAx>
        <c:axId val="1068032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150381744"/>
        <c:crossesAt val="1.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833333333333333"/>
          <c:y val="0.00739074803149606"/>
          <c:w val="0.874951007286075"/>
          <c:h val="0.93323425196850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6"/>
          <c:dPt>
            <c:idx val="0"/>
            <c:bubble3D val="0"/>
            <c:explosion val="13"/>
          </c:dPt>
          <c:dPt>
            <c:idx val="1"/>
            <c:bubble3D val="0"/>
            <c:explosion val="20"/>
          </c:dPt>
          <c:dPt>
            <c:idx val="2"/>
            <c:bubble3D val="0"/>
            <c:explosion val="11"/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2.6</c:v>
                </c:pt>
                <c:pt idx="1">
                  <c:v>8.200000000000001</c:v>
                </c:pt>
                <c:pt idx="2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0.23445</cdr:x>
      <cdr:y>0.33882</cdr:y>
    </cdr:from>
    <cdr:to>
      <cdr:x>0.26241</cdr:x>
      <cdr:y>0.38012</cdr:y>
    </cdr:to>
    <cdr:sp macro="" textlink="">
      <cdr:nvSpPr>
        <cdr:cNvPr id="6" name="椭圆 5"/>
        <cdr:cNvSpPr/>
      </cdr:nvSpPr>
      <cdr:spPr>
        <a:xfrm xmlns:a="http://schemas.openxmlformats.org/drawingml/2006/main">
          <a:off x="1131468" y="1170406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0.35866</cdr:x>
      <cdr:y>0.5</cdr:y>
    </cdr:from>
    <cdr:to>
      <cdr:x>0.38661</cdr:x>
      <cdr:y>0.54131</cdr:y>
    </cdr:to>
    <cdr:sp macro="" textlink="">
      <cdr:nvSpPr>
        <cdr:cNvPr id="7" name="椭圆 6"/>
        <cdr:cNvSpPr/>
      </cdr:nvSpPr>
      <cdr:spPr>
        <a:xfrm xmlns:a="http://schemas.openxmlformats.org/drawingml/2006/main">
          <a:off x="1730871" y="1727200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0.48775</cdr:x>
      <cdr:y>0.56118</cdr:y>
    </cdr:from>
    <cdr:to>
      <cdr:x>0.5157</cdr:x>
      <cdr:y>0.60249</cdr:y>
    </cdr:to>
    <cdr:sp macro="" textlink="">
      <cdr:nvSpPr>
        <cdr:cNvPr id="8" name="椭圆 7"/>
        <cdr:cNvSpPr/>
      </cdr:nvSpPr>
      <cdr:spPr>
        <a:xfrm xmlns:a="http://schemas.openxmlformats.org/drawingml/2006/main">
          <a:off x="2353877" y="1938557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0.6101</cdr:x>
      <cdr:y>0.56721</cdr:y>
    </cdr:from>
    <cdr:to>
      <cdr:x>0.63805</cdr:x>
      <cdr:y>0.60852</cdr:y>
    </cdr:to>
    <cdr:sp macro="" textlink="">
      <cdr:nvSpPr>
        <cdr:cNvPr id="9" name="椭圆 8"/>
        <cdr:cNvSpPr/>
      </cdr:nvSpPr>
      <cdr:spPr>
        <a:xfrm xmlns:a="http://schemas.openxmlformats.org/drawingml/2006/main">
          <a:off x="2944323" y="1959376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0.70759</cdr:x>
      <cdr:y>0.57324</cdr:y>
    </cdr:from>
    <cdr:to>
      <cdr:x>0.73555</cdr:x>
      <cdr:y>0.61455</cdr:y>
    </cdr:to>
    <cdr:sp macro="" textlink="">
      <cdr:nvSpPr>
        <cdr:cNvPr id="10" name="椭圆 9"/>
        <cdr:cNvSpPr/>
      </cdr:nvSpPr>
      <cdr:spPr>
        <a:xfrm xmlns:a="http://schemas.openxmlformats.org/drawingml/2006/main">
          <a:off x="3414847" y="1980195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0.81752</cdr:x>
      <cdr:y>0.5836</cdr:y>
    </cdr:from>
    <cdr:to>
      <cdr:x>0.84547</cdr:x>
      <cdr:y>0.62491</cdr:y>
    </cdr:to>
    <cdr:sp macro="" textlink="">
      <cdr:nvSpPr>
        <cdr:cNvPr id="11" name="椭圆 10"/>
        <cdr:cNvSpPr/>
      </cdr:nvSpPr>
      <cdr:spPr>
        <a:xfrm xmlns:a="http://schemas.openxmlformats.org/drawingml/2006/main">
          <a:off x="3945332" y="2016005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0.14754</cdr:x>
      <cdr:y>0.19796</cdr:y>
    </cdr:from>
    <cdr:to>
      <cdr:x>0.1755</cdr:x>
      <cdr:y>0.23927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712028" y="683848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0.25118</cdr:x>
      <cdr:y>0.41296</cdr:y>
    </cdr:from>
    <cdr:to>
      <cdr:x>0.27914</cdr:x>
      <cdr:y>0.45427</cdr:y>
    </cdr:to>
    <cdr:sp macro="" textlink="">
      <cdr:nvSpPr>
        <cdr:cNvPr id="3" name="椭圆 2"/>
        <cdr:cNvSpPr/>
      </cdr:nvSpPr>
      <cdr:spPr>
        <a:xfrm xmlns:a="http://schemas.openxmlformats.org/drawingml/2006/main">
          <a:off x="1212199" y="1426543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0.37525</cdr:x>
      <cdr:y>0.5</cdr:y>
    </cdr:from>
    <cdr:to>
      <cdr:x>0.40321</cdr:x>
      <cdr:y>0.54131</cdr:y>
    </cdr:to>
    <cdr:sp macro="" textlink="">
      <cdr:nvSpPr>
        <cdr:cNvPr id="4" name="椭圆 3"/>
        <cdr:cNvSpPr/>
      </cdr:nvSpPr>
      <cdr:spPr>
        <a:xfrm xmlns:a="http://schemas.openxmlformats.org/drawingml/2006/main">
          <a:off x="1810961" y="1727200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0.16307</cdr:x>
      <cdr:y>0.24361</cdr:y>
    </cdr:from>
    <cdr:to>
      <cdr:x>0.91475</cdr:x>
      <cdr:y>0.66464</cdr:y>
    </cdr:to>
    <cdr:sp macro="" textlink="">
      <cdr:nvSpPr>
        <cdr:cNvPr id="6" name="任意形状 5"/>
        <cdr:cNvSpPr/>
      </cdr:nvSpPr>
      <cdr:spPr>
        <a:xfrm xmlns:a="http://schemas.openxmlformats.org/drawingml/2006/main">
          <a:off x="786984" y="841531"/>
          <a:ext cx="3627619" cy="1454417"/>
        </a:xfrm>
        <a:custGeom xmlns:a="http://schemas.openxmlformats.org/drawingml/2006/main">
          <a:avLst/>
          <a:gdLst>
            <a:gd name="connsiteX0" fmla="*/ 0 w 3627619"/>
            <a:gd name="connsiteY0" fmla="*/ 0 h 1454417"/>
            <a:gd name="connsiteX1" fmla="*/ 44970 w 3627619"/>
            <a:gd name="connsiteY1" fmla="*/ 104931 h 1454417"/>
            <a:gd name="connsiteX2" fmla="*/ 89941 w 3627619"/>
            <a:gd name="connsiteY2" fmla="*/ 194872 h 1454417"/>
            <a:gd name="connsiteX3" fmla="*/ 149901 w 3627619"/>
            <a:gd name="connsiteY3" fmla="*/ 314794 h 1454417"/>
            <a:gd name="connsiteX4" fmla="*/ 194872 w 3627619"/>
            <a:gd name="connsiteY4" fmla="*/ 389744 h 1454417"/>
            <a:gd name="connsiteX5" fmla="*/ 209862 w 3627619"/>
            <a:gd name="connsiteY5" fmla="*/ 434715 h 1454417"/>
            <a:gd name="connsiteX6" fmla="*/ 269823 w 3627619"/>
            <a:gd name="connsiteY6" fmla="*/ 509666 h 1454417"/>
            <a:gd name="connsiteX7" fmla="*/ 329783 w 3627619"/>
            <a:gd name="connsiteY7" fmla="*/ 584617 h 1454417"/>
            <a:gd name="connsiteX8" fmla="*/ 374754 w 3627619"/>
            <a:gd name="connsiteY8" fmla="*/ 599607 h 1454417"/>
            <a:gd name="connsiteX9" fmla="*/ 419724 w 3627619"/>
            <a:gd name="connsiteY9" fmla="*/ 629587 h 1454417"/>
            <a:gd name="connsiteX10" fmla="*/ 479685 w 3627619"/>
            <a:gd name="connsiteY10" fmla="*/ 689548 h 1454417"/>
            <a:gd name="connsiteX11" fmla="*/ 524655 w 3627619"/>
            <a:gd name="connsiteY11" fmla="*/ 704538 h 1454417"/>
            <a:gd name="connsiteX12" fmla="*/ 629586 w 3627619"/>
            <a:gd name="connsiteY12" fmla="*/ 794479 h 1454417"/>
            <a:gd name="connsiteX13" fmla="*/ 659567 w 3627619"/>
            <a:gd name="connsiteY13" fmla="*/ 824459 h 1454417"/>
            <a:gd name="connsiteX14" fmla="*/ 704537 w 3627619"/>
            <a:gd name="connsiteY14" fmla="*/ 839449 h 1454417"/>
            <a:gd name="connsiteX15" fmla="*/ 779488 w 3627619"/>
            <a:gd name="connsiteY15" fmla="*/ 884420 h 1454417"/>
            <a:gd name="connsiteX16" fmla="*/ 824459 w 3627619"/>
            <a:gd name="connsiteY16" fmla="*/ 914400 h 1454417"/>
            <a:gd name="connsiteX17" fmla="*/ 869429 w 3627619"/>
            <a:gd name="connsiteY17" fmla="*/ 929390 h 1454417"/>
            <a:gd name="connsiteX18" fmla="*/ 1004341 w 3627619"/>
            <a:gd name="connsiteY18" fmla="*/ 989351 h 1454417"/>
            <a:gd name="connsiteX19" fmla="*/ 1064301 w 3627619"/>
            <a:gd name="connsiteY19" fmla="*/ 1004341 h 1454417"/>
            <a:gd name="connsiteX20" fmla="*/ 1109272 w 3627619"/>
            <a:gd name="connsiteY20" fmla="*/ 1019331 h 1454417"/>
            <a:gd name="connsiteX21" fmla="*/ 1139252 w 3627619"/>
            <a:gd name="connsiteY21" fmla="*/ 1049312 h 1454417"/>
            <a:gd name="connsiteX22" fmla="*/ 1229193 w 3627619"/>
            <a:gd name="connsiteY22" fmla="*/ 1079292 h 1454417"/>
            <a:gd name="connsiteX23" fmla="*/ 1319134 w 3627619"/>
            <a:gd name="connsiteY23" fmla="*/ 1109272 h 1454417"/>
            <a:gd name="connsiteX24" fmla="*/ 1409075 w 3627619"/>
            <a:gd name="connsiteY24" fmla="*/ 1139253 h 1454417"/>
            <a:gd name="connsiteX25" fmla="*/ 1454046 w 3627619"/>
            <a:gd name="connsiteY25" fmla="*/ 1154243 h 1454417"/>
            <a:gd name="connsiteX26" fmla="*/ 1603947 w 3627619"/>
            <a:gd name="connsiteY26" fmla="*/ 1184223 h 1454417"/>
            <a:gd name="connsiteX27" fmla="*/ 1648918 w 3627619"/>
            <a:gd name="connsiteY27" fmla="*/ 1199213 h 1454417"/>
            <a:gd name="connsiteX28" fmla="*/ 1858780 w 3627619"/>
            <a:gd name="connsiteY28" fmla="*/ 1229194 h 1454417"/>
            <a:gd name="connsiteX29" fmla="*/ 2023672 w 3627619"/>
            <a:gd name="connsiteY29" fmla="*/ 1259174 h 1454417"/>
            <a:gd name="connsiteX30" fmla="*/ 2128603 w 3627619"/>
            <a:gd name="connsiteY30" fmla="*/ 1289154 h 1454417"/>
            <a:gd name="connsiteX31" fmla="*/ 2263514 w 3627619"/>
            <a:gd name="connsiteY31" fmla="*/ 1319135 h 1454417"/>
            <a:gd name="connsiteX32" fmla="*/ 2428406 w 3627619"/>
            <a:gd name="connsiteY32" fmla="*/ 1334125 h 1454417"/>
            <a:gd name="connsiteX33" fmla="*/ 2668249 w 3627619"/>
            <a:gd name="connsiteY33" fmla="*/ 1364105 h 1454417"/>
            <a:gd name="connsiteX34" fmla="*/ 2803160 w 3627619"/>
            <a:gd name="connsiteY34" fmla="*/ 1379095 h 1454417"/>
            <a:gd name="connsiteX35" fmla="*/ 2953062 w 3627619"/>
            <a:gd name="connsiteY35" fmla="*/ 1409076 h 1454417"/>
            <a:gd name="connsiteX36" fmla="*/ 3132944 w 3627619"/>
            <a:gd name="connsiteY36" fmla="*/ 1409076 h 1454417"/>
            <a:gd name="connsiteX37" fmla="*/ 3462727 w 3627619"/>
            <a:gd name="connsiteY37" fmla="*/ 1439056 h 1454417"/>
            <a:gd name="connsiteX38" fmla="*/ 3627619 w 3627619"/>
            <a:gd name="connsiteY38" fmla="*/ 1454046 h 1454417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</a:cxnLst>
          <a:rect l="l" t="t" r="r" b="b"/>
          <a:pathLst>
            <a:path w="3627619" h="1454417">
              <a:moveTo>
                <a:pt x="0" y="0"/>
              </a:moveTo>
              <a:cubicBezTo>
                <a:pt x="31198" y="124793"/>
                <a:pt x="-6790" y="1409"/>
                <a:pt x="44970" y="104931"/>
              </a:cubicBezTo>
              <a:cubicBezTo>
                <a:pt x="107027" y="229046"/>
                <a:pt x="4026" y="66004"/>
                <a:pt x="89941" y="194872"/>
              </a:cubicBezTo>
              <a:cubicBezTo>
                <a:pt x="124390" y="298221"/>
                <a:pt x="97575" y="262467"/>
                <a:pt x="149901" y="314794"/>
              </a:cubicBezTo>
              <a:cubicBezTo>
                <a:pt x="192366" y="442189"/>
                <a:pt x="133141" y="286859"/>
                <a:pt x="194872" y="389744"/>
              </a:cubicBezTo>
              <a:cubicBezTo>
                <a:pt x="203002" y="403293"/>
                <a:pt x="202796" y="420582"/>
                <a:pt x="209862" y="434715"/>
              </a:cubicBezTo>
              <a:cubicBezTo>
                <a:pt x="240619" y="496230"/>
                <a:pt x="232643" y="463192"/>
                <a:pt x="269823" y="509666"/>
              </a:cubicBezTo>
              <a:cubicBezTo>
                <a:pt x="288675" y="533231"/>
                <a:pt x="301944" y="567913"/>
                <a:pt x="329783" y="584617"/>
              </a:cubicBezTo>
              <a:cubicBezTo>
                <a:pt x="343332" y="592747"/>
                <a:pt x="359764" y="594610"/>
                <a:pt x="374754" y="599607"/>
              </a:cubicBezTo>
              <a:cubicBezTo>
                <a:pt x="389744" y="609600"/>
                <a:pt x="406045" y="617863"/>
                <a:pt x="419724" y="629587"/>
              </a:cubicBezTo>
              <a:cubicBezTo>
                <a:pt x="441185" y="647982"/>
                <a:pt x="452870" y="680610"/>
                <a:pt x="479685" y="689548"/>
              </a:cubicBezTo>
              <a:lnTo>
                <a:pt x="524655" y="704538"/>
              </a:lnTo>
              <a:cubicBezTo>
                <a:pt x="668983" y="848866"/>
                <a:pt x="515444" y="703167"/>
                <a:pt x="629586" y="794479"/>
              </a:cubicBezTo>
              <a:cubicBezTo>
                <a:pt x="640622" y="803308"/>
                <a:pt x="647448" y="817188"/>
                <a:pt x="659567" y="824459"/>
              </a:cubicBezTo>
              <a:cubicBezTo>
                <a:pt x="673116" y="832588"/>
                <a:pt x="689547" y="834452"/>
                <a:pt x="704537" y="839449"/>
              </a:cubicBezTo>
              <a:cubicBezTo>
                <a:pt x="763096" y="898008"/>
                <a:pt x="701652" y="845502"/>
                <a:pt x="779488" y="884420"/>
              </a:cubicBezTo>
              <a:cubicBezTo>
                <a:pt x="795602" y="892477"/>
                <a:pt x="808345" y="906343"/>
                <a:pt x="824459" y="914400"/>
              </a:cubicBezTo>
              <a:cubicBezTo>
                <a:pt x="838592" y="921466"/>
                <a:pt x="854906" y="923166"/>
                <a:pt x="869429" y="929390"/>
              </a:cubicBezTo>
              <a:cubicBezTo>
                <a:pt x="960851" y="968571"/>
                <a:pt x="899739" y="954484"/>
                <a:pt x="1004341" y="989351"/>
              </a:cubicBezTo>
              <a:cubicBezTo>
                <a:pt x="1023886" y="995866"/>
                <a:pt x="1044492" y="998681"/>
                <a:pt x="1064301" y="1004341"/>
              </a:cubicBezTo>
              <a:cubicBezTo>
                <a:pt x="1079494" y="1008682"/>
                <a:pt x="1094282" y="1014334"/>
                <a:pt x="1109272" y="1019331"/>
              </a:cubicBezTo>
              <a:cubicBezTo>
                <a:pt x="1119265" y="1029325"/>
                <a:pt x="1126611" y="1042992"/>
                <a:pt x="1139252" y="1049312"/>
              </a:cubicBezTo>
              <a:cubicBezTo>
                <a:pt x="1167518" y="1063445"/>
                <a:pt x="1199213" y="1069299"/>
                <a:pt x="1229193" y="1079292"/>
              </a:cubicBezTo>
              <a:lnTo>
                <a:pt x="1319134" y="1109272"/>
              </a:lnTo>
              <a:lnTo>
                <a:pt x="1409075" y="1139253"/>
              </a:lnTo>
              <a:cubicBezTo>
                <a:pt x="1424065" y="1144250"/>
                <a:pt x="1438552" y="1151144"/>
                <a:pt x="1454046" y="1154243"/>
              </a:cubicBezTo>
              <a:cubicBezTo>
                <a:pt x="1504013" y="1164236"/>
                <a:pt x="1555605" y="1168109"/>
                <a:pt x="1603947" y="1184223"/>
              </a:cubicBezTo>
              <a:cubicBezTo>
                <a:pt x="1618937" y="1189220"/>
                <a:pt x="1633493" y="1195785"/>
                <a:pt x="1648918" y="1199213"/>
              </a:cubicBezTo>
              <a:cubicBezTo>
                <a:pt x="1704488" y="1211562"/>
                <a:pt x="1806924" y="1222712"/>
                <a:pt x="1858780" y="1229194"/>
              </a:cubicBezTo>
              <a:cubicBezTo>
                <a:pt x="1955264" y="1261355"/>
                <a:pt x="1854171" y="1230924"/>
                <a:pt x="2023672" y="1259174"/>
              </a:cubicBezTo>
              <a:cubicBezTo>
                <a:pt x="2079902" y="1268546"/>
                <a:pt x="2078705" y="1274898"/>
                <a:pt x="2128603" y="1289154"/>
              </a:cubicBezTo>
              <a:cubicBezTo>
                <a:pt x="2158551" y="1297710"/>
                <a:pt x="2236046" y="1315701"/>
                <a:pt x="2263514" y="1319135"/>
              </a:cubicBezTo>
              <a:cubicBezTo>
                <a:pt x="2318278" y="1325981"/>
                <a:pt x="2373489" y="1328633"/>
                <a:pt x="2428406" y="1334125"/>
              </a:cubicBezTo>
              <a:cubicBezTo>
                <a:pt x="2659823" y="1357266"/>
                <a:pt x="2470589" y="1339398"/>
                <a:pt x="2668249" y="1364105"/>
              </a:cubicBezTo>
              <a:cubicBezTo>
                <a:pt x="2713147" y="1369717"/>
                <a:pt x="2758310" y="1373115"/>
                <a:pt x="2803160" y="1379095"/>
              </a:cubicBezTo>
              <a:cubicBezTo>
                <a:pt x="2881924" y="1389597"/>
                <a:pt x="2884966" y="1392051"/>
                <a:pt x="2953062" y="1409076"/>
              </a:cubicBezTo>
              <a:cubicBezTo>
                <a:pt x="3042906" y="1379126"/>
                <a:pt x="2976748" y="1394200"/>
                <a:pt x="3132944" y="1409076"/>
              </a:cubicBezTo>
              <a:cubicBezTo>
                <a:pt x="3243722" y="1419627"/>
                <a:pt x="3352395" y="1425265"/>
                <a:pt x="3462727" y="1439056"/>
              </a:cubicBezTo>
              <a:cubicBezTo>
                <a:pt x="3615506" y="1458153"/>
                <a:pt x="3490878" y="1454046"/>
                <a:pt x="3627619" y="1454046"/>
              </a:cubicBezTo>
            </a:path>
          </a:pathLst>
        </a:custGeom>
        <a:noFill xmlns:a="http://schemas.openxmlformats.org/drawingml/2006/main"/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0.48775</cdr:x>
      <cdr:y>0.54969</cdr:y>
    </cdr:from>
    <cdr:to>
      <cdr:x>0.5157</cdr:x>
      <cdr:y>0.591</cdr:y>
    </cdr:to>
    <cdr:sp macro="" textlink="">
      <cdr:nvSpPr>
        <cdr:cNvPr id="7" name="椭圆 6"/>
        <cdr:cNvSpPr/>
      </cdr:nvSpPr>
      <cdr:spPr>
        <a:xfrm xmlns:a="http://schemas.openxmlformats.org/drawingml/2006/main">
          <a:off x="2353877" y="1898842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0.6101</cdr:x>
      <cdr:y>0.59122</cdr:y>
    </cdr:from>
    <cdr:to>
      <cdr:x>0.63805</cdr:x>
      <cdr:y>0.63253</cdr:y>
    </cdr:to>
    <cdr:sp macro="" textlink="">
      <cdr:nvSpPr>
        <cdr:cNvPr id="8" name="椭圆 7"/>
        <cdr:cNvSpPr/>
      </cdr:nvSpPr>
      <cdr:spPr>
        <a:xfrm xmlns:a="http://schemas.openxmlformats.org/drawingml/2006/main">
          <a:off x="2944323" y="2042326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0.72312</cdr:x>
      <cdr:y>0.62675</cdr:y>
    </cdr:from>
    <cdr:to>
      <cdr:x>0.75108</cdr:x>
      <cdr:y>0.66806</cdr:y>
    </cdr:to>
    <cdr:sp macro="" textlink="">
      <cdr:nvSpPr>
        <cdr:cNvPr id="9" name="椭圆 8"/>
        <cdr:cNvSpPr/>
      </cdr:nvSpPr>
      <cdr:spPr>
        <a:xfrm xmlns:a="http://schemas.openxmlformats.org/drawingml/2006/main">
          <a:off x="3489798" y="2165058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0.83305</cdr:x>
      <cdr:y>0.64741</cdr:y>
    </cdr:from>
    <cdr:to>
      <cdr:x>0.861</cdr:x>
      <cdr:y>0.68871</cdr:y>
    </cdr:to>
    <cdr:sp macro="" textlink="">
      <cdr:nvSpPr>
        <cdr:cNvPr id="10" name="椭圆 9"/>
        <cdr:cNvSpPr/>
      </cdr:nvSpPr>
      <cdr:spPr>
        <a:xfrm xmlns:a="http://schemas.openxmlformats.org/drawingml/2006/main">
          <a:off x="4020284" y="2236404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7-04-23T07:07:27.9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15754 10087 2466,'0'27'2851,"0"-27"-1698,0 0 448,0 0-127,27 27 31,-27-27-256,0 0-160,0 0-96,0 0 256,0 0-96,0 0-224,0 0-64,0 0-32,0 0-609,-27 0-128,2 0-64,-29 0-64,0 0 0,3 0 0,-30 0 32,2 0 96,-26 0-64,-1-27 0,-2 27 32,3-27 64,28 27-31,-31-25-33,2-3 32,28 3 96,-28-3-64,25 2-64,30 26-32,-3-26 32,0 26-64,29-27 0,-2 27 32,1 0 0,26-27 0,-27 27-32,27 0 32,0 0-224,-27-26-32,27 26-128,0 0-97,0 0-159,0 0-289,0 0-128,-25 0-321,25 0 97,-27 26-352,27-26-1602,-26 0-4004</inkml:trace>
  <inkml:trace contextRef="#ctx0" brushRef="#br0" timeOffset="1">14271 9637 10313,'27'0'1057,"-27"-27"-320,0 27 320,-27 0-480,27 0-257,-25 0-96,-28 0-160,26 0-32,-25 27 0,-1-27 0,-1 28-96,-24-28 0,23 25 128,4-25-64,-3 27 64,27-27 32,0 26 161,2-26-1,25 26-96,25 2 256,29 24 97,0-26-257,24 28-160,0-2-96,-23-24 0,25 25-128,-28-28-160,-25 29-161,-1-28-512,1 1-736,-27 0-2884</inkml:trace>
  <inkml:trace contextRef="#ctx0" brushRef="#br1" timeOffset="2">9217 4629 6918,'-27'-26'3235,"0"26"-961,1-26-576,26 26-385,0 0-256,-27-27-96,27 27-192,0 0-257,27 0-223,-1 27 319,1-1-95,25 28-1,28-2-192,-1 28-192,26-28-95,-24 29-1,25-29-32,-1 1 128,3 1-577,-3-2 609,-26-26-256,1 1 0,-28 0 32,1-1 128,-26-26-192,-2 0-128,-25 27-96,27-27-193,-27 0-512,-27 0-929,27 0-1858,-25 0-3907</inkml:trace>
  <inkml:trace contextRef="#ctx0" brushRef="#br1" timeOffset="3">10117 5001 8391,'-27'-27'1282,"27"27"-1346,27 0 480,-1 0 929,1 27 769,-2 26-1281,29-26-288,-1 25-577,-1-26 64,29 28 64,-30-1 0,30-26 32,-29 26-64,2-28 320,-2 2 33,-26 1-33,1-3 129,-27-25 95,0 27 385,-27 0-128,1-2-321,-53-25-127,24 28 63,-23-1-191,0-2-257,24 2-257,27-2-1056,0 3-3235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98AD5-E1F5-E248-A1B9-64B8307C225B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B4DDF-5A25-A948-B19D-03FEF21AB6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B75823-15AC-4B27-83C1-D023439E29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6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944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25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672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6627168"/>
            <a:ext cx="5200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Perception and Interaction Group (MPIG)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691269" y="6627168"/>
            <a:ext cx="3500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www.mpig.com.cn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6139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91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00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26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9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56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35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09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05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59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6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264EB-39C1-0544-948C-6C9586B62ECD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36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hyperlink" Target="https://github.com/sunzuolei/ml" TargetMode="External"/><Relationship Id="rId6" Type="http://schemas.openxmlformats.org/officeDocument/2006/relationships/hyperlink" Target="https://git.oschina.net/samuel/ml" TargetMode="External"/><Relationship Id="rId7" Type="http://schemas.openxmlformats.org/officeDocument/2006/relationships/hyperlink" Target="https://github.com/sunzuolei/ml.git" TargetMode="External"/><Relationship Id="rId8" Type="http://schemas.openxmlformats.org/officeDocument/2006/relationships/hyperlink" Target="https://git.oschina.net/samuel/ml.git" TargetMode="External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oursera.org/course/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20" Type="http://schemas.openxmlformats.org/officeDocument/2006/relationships/image" Target="../media/image37.png"/><Relationship Id="rId21" Type="http://schemas.openxmlformats.org/officeDocument/2006/relationships/image" Target="../media/image16.png"/><Relationship Id="rId22" Type="http://schemas.openxmlformats.org/officeDocument/2006/relationships/image" Target="../media/image38.png"/><Relationship Id="rId10" Type="http://schemas.openxmlformats.org/officeDocument/2006/relationships/tags" Target="../tags/tag21.xml"/><Relationship Id="rId11" Type="http://schemas.openxmlformats.org/officeDocument/2006/relationships/tags" Target="../tags/tag22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7" Type="http://schemas.openxmlformats.org/officeDocument/2006/relationships/image" Target="../media/image39.png"/><Relationship Id="rId8" Type="http://schemas.openxmlformats.org/officeDocument/2006/relationships/chart" Target="../charts/chart2.xml"/><Relationship Id="rId9" Type="http://schemas.openxmlformats.org/officeDocument/2006/relationships/image" Target="../media/image16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3.xml"/><Relationship Id="rId5" Type="http://schemas.openxmlformats.org/officeDocument/2006/relationships/image" Target="../media/image41.png"/><Relationship Id="rId6" Type="http://schemas.microsoft.com/office/2007/relationships/hdphoto" Target="../media/hdphoto2.wdp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2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3739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Machine Perception and Interaction Group (</a:t>
            </a:r>
            <a:r>
              <a:rPr lang="en-US" altLang="zh-CN" sz="2400" b="1" dirty="0" smtClean="0">
                <a:solidFill>
                  <a:srgbClr val="7030A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MPIG</a:t>
            </a:r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www.mpig.com.cn</a:t>
            </a:r>
            <a:endParaRPr lang="zh-CN" altLang="en-US" sz="2400" dirty="0">
              <a:solidFill>
                <a:prstClr val="black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62302" y="4570009"/>
            <a:ext cx="298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00B050"/>
                </a:solidFill>
              </a:rPr>
              <a:t>tl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@mpig.com.cn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720494"/>
            <a:ext cx="121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English Title</a:t>
            </a:r>
            <a:endParaRPr lang="zh-CN" altLang="en-US" sz="7200" b="1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7403" y="3154237"/>
            <a:ext cx="247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田  琳</a:t>
            </a:r>
            <a:endParaRPr lang="zh-CN" altLang="en-US" sz="32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29209" y="735609"/>
            <a:ext cx="4058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Berlin Sans FB Demi" panose="020E0802020502020306" pitchFamily="34" charset="0"/>
                <a:ea typeface="Gulim" panose="020B0600000101010101" pitchFamily="34" charset="-127"/>
              </a:rPr>
              <a:t>MPIG Open Seminar</a:t>
            </a:r>
            <a:r>
              <a:rPr lang="zh-CN" altLang="en-US" sz="2400" dirty="0" smtClean="0">
                <a:latin typeface="Berlin Sans FB Demi" panose="020E0802020502020306" pitchFamily="34" charset="0"/>
                <a:ea typeface="Gulim" panose="020B0600000101010101" pitchFamily="34" charset="-127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Candara" panose="020E05020303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0076</a:t>
            </a:r>
            <a:endParaRPr lang="zh-CN" altLang="en-US" sz="2400" b="1" dirty="0">
              <a:solidFill>
                <a:srgbClr val="00B0F0"/>
              </a:solidFill>
              <a:latin typeface="Candara" panose="020E0502030303020204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7" y="-72639"/>
            <a:ext cx="1644316" cy="15007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83" y="4570009"/>
            <a:ext cx="2287991" cy="22879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08" y="5784948"/>
            <a:ext cx="546175" cy="5461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913675" y="6244413"/>
            <a:ext cx="920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公众号</a:t>
            </a:r>
            <a:r>
              <a:rPr lang="en-US" altLang="zh-CN" sz="1200" dirty="0" smtClean="0"/>
              <a:t>:</a:t>
            </a:r>
          </a:p>
          <a:p>
            <a:pPr algn="r"/>
            <a:r>
              <a:rPr lang="en-US" altLang="zh-CN" sz="1400" dirty="0" err="1" smtClean="0">
                <a:latin typeface="Arial Narrow" panose="020B0606020202030204" pitchFamily="34" charset="0"/>
              </a:rPr>
              <a:t>mpig_robot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9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tlow\Desktop\cs229a\lectures-slides\assets\kmeansplot\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1" y="584200"/>
            <a:ext cx="7598833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9992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1" y="584517"/>
            <a:ext cx="7598833" cy="568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ross 6"/>
          <p:cNvSpPr/>
          <p:nvPr/>
        </p:nvSpPr>
        <p:spPr>
          <a:xfrm rot="2734294" flipH="1" flipV="1">
            <a:off x="4388119" y="213822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ross 7"/>
          <p:cNvSpPr/>
          <p:nvPr/>
        </p:nvSpPr>
        <p:spPr>
          <a:xfrm rot="2734294" flipH="1" flipV="1">
            <a:off x="6469833" y="42781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8751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0" y="584517"/>
            <a:ext cx="7598832" cy="568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/>
          <p:nvPr/>
        </p:nvSpPr>
        <p:spPr>
          <a:xfrm>
            <a:off x="4324864" y="207180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5"/>
          <p:cNvSpPr/>
          <p:nvPr/>
        </p:nvSpPr>
        <p:spPr>
          <a:xfrm>
            <a:off x="5730811" y="378916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ross 6"/>
          <p:cNvSpPr/>
          <p:nvPr/>
        </p:nvSpPr>
        <p:spPr>
          <a:xfrm rot="2734294" flipH="1" flipV="1">
            <a:off x="4388119" y="213822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7"/>
          <p:cNvSpPr/>
          <p:nvPr/>
        </p:nvSpPr>
        <p:spPr>
          <a:xfrm rot="2734294" flipH="1" flipV="1">
            <a:off x="6469833" y="42781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3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0" y="584516"/>
            <a:ext cx="7598832" cy="56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/>
          <p:nvPr/>
        </p:nvSpPr>
        <p:spPr>
          <a:xfrm>
            <a:off x="4324864" y="207180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5"/>
          <p:cNvSpPr/>
          <p:nvPr/>
        </p:nvSpPr>
        <p:spPr>
          <a:xfrm>
            <a:off x="5730811" y="378916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ross 2"/>
          <p:cNvSpPr/>
          <p:nvPr/>
        </p:nvSpPr>
        <p:spPr>
          <a:xfrm rot="2734294" flipH="1" flipV="1">
            <a:off x="4388119" y="213822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3"/>
          <p:cNvSpPr/>
          <p:nvPr/>
        </p:nvSpPr>
        <p:spPr>
          <a:xfrm rot="2734294" flipH="1" flipV="1">
            <a:off x="6469833" y="42781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7" name="Cross 6"/>
          <p:cNvSpPr/>
          <p:nvPr/>
        </p:nvSpPr>
        <p:spPr>
          <a:xfrm rot="2734294" flipH="1" flipV="1">
            <a:off x="5166728" y="239389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ross 7"/>
          <p:cNvSpPr/>
          <p:nvPr/>
        </p:nvSpPr>
        <p:spPr>
          <a:xfrm rot="2734294" flipH="1" flipV="1">
            <a:off x="5668309" y="38688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4"/>
              <p14:cNvContentPartPr/>
              <p14:nvPr/>
            </p14:nvContentPartPr>
            <p14:xfrm>
              <a:off x="4372800" y="2184000"/>
              <a:ext cx="2401920" cy="2041920"/>
            </p14:xfrm>
          </p:contentPart>
        </mc:Choice>
        <mc:Fallback xmlns="">
          <p:pic>
            <p:nvPicPr>
              <p:cNvPr id="9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3440" y="2174640"/>
                <a:ext cx="2420640" cy="20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73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1" y="584516"/>
            <a:ext cx="7598831" cy="56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2"/>
          <p:cNvSpPr/>
          <p:nvPr/>
        </p:nvSpPr>
        <p:spPr>
          <a:xfrm>
            <a:off x="4324864" y="207180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13"/>
          <p:cNvSpPr/>
          <p:nvPr/>
        </p:nvSpPr>
        <p:spPr>
          <a:xfrm>
            <a:off x="5730811" y="378916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ross 14"/>
          <p:cNvSpPr/>
          <p:nvPr/>
        </p:nvSpPr>
        <p:spPr>
          <a:xfrm rot="2734294" flipH="1" flipV="1">
            <a:off x="5166728" y="239389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15"/>
          <p:cNvSpPr/>
          <p:nvPr/>
        </p:nvSpPr>
        <p:spPr>
          <a:xfrm rot="2734294" flipH="1" flipV="1">
            <a:off x="5668309" y="38688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911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91" y="584200"/>
            <a:ext cx="759460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ross 2"/>
          <p:cNvSpPr/>
          <p:nvPr/>
        </p:nvSpPr>
        <p:spPr>
          <a:xfrm rot="2734294" flipH="1" flipV="1">
            <a:off x="5166728" y="239389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ross 3"/>
          <p:cNvSpPr/>
          <p:nvPr/>
        </p:nvSpPr>
        <p:spPr>
          <a:xfrm rot="2734294" flipH="1" flipV="1">
            <a:off x="5668309" y="38688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5" name="Cross 4"/>
          <p:cNvSpPr/>
          <p:nvPr/>
        </p:nvSpPr>
        <p:spPr>
          <a:xfrm rot="2734294" flipH="1" flipV="1">
            <a:off x="5846259" y="1943143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5"/>
          <p:cNvSpPr/>
          <p:nvPr/>
        </p:nvSpPr>
        <p:spPr>
          <a:xfrm rot="2734294" flipH="1" flipV="1">
            <a:off x="5169117" y="4253503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56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91" y="584200"/>
            <a:ext cx="759460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ross 4"/>
          <p:cNvSpPr/>
          <p:nvPr/>
        </p:nvSpPr>
        <p:spPr>
          <a:xfrm rot="2734294" flipH="1" flipV="1">
            <a:off x="6565653" y="1919392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ross 5"/>
          <p:cNvSpPr/>
          <p:nvPr/>
        </p:nvSpPr>
        <p:spPr>
          <a:xfrm rot="2734294" flipH="1" flipV="1">
            <a:off x="4401709" y="449867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4064001" y="1852970"/>
            <a:ext cx="717207" cy="763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6263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f5新文件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683" y="0"/>
            <a:ext cx="7448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2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59" y="733204"/>
            <a:ext cx="6756400" cy="143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59" y="2729814"/>
            <a:ext cx="6743700" cy="1612900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59" y="4904224"/>
            <a:ext cx="10058400" cy="15407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05959" y="267783"/>
            <a:ext cx="61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Generate two-dimensional random dot graphs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5959" y="2264393"/>
            <a:ext cx="197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en-US" altLang="zh-CN" dirty="0"/>
              <a:t> Initialization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593259" y="4438803"/>
            <a:ext cx="335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3. Calculate the distance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76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1" y="468156"/>
            <a:ext cx="6731000" cy="2514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0" y="3416381"/>
            <a:ext cx="6743700" cy="3136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05221" y="75248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4.Cluster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5221" y="2982756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Move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centriod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6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03041" y="990600"/>
            <a:ext cx="7969249" cy="103225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sz="2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at </a:t>
            </a:r>
            <a:r>
              <a:rPr lang="en-US" sz="2133" dirty="0">
                <a:hlinkClick r:id="rId2"/>
              </a:rPr>
              <a:t>https://www.coursera.org/course/ml</a:t>
            </a:r>
            <a:r>
              <a:rPr lang="en-US" sz="2133" dirty="0"/>
              <a:t>  </a:t>
            </a:r>
            <a:r>
              <a:rPr lang="en-US" sz="3200" dirty="0">
                <a:solidFill>
                  <a:schemeClr val="bg1"/>
                </a:solidFill>
              </a:rPr>
              <a:t>b</a:t>
            </a:r>
          </a:p>
          <a:p>
            <a:r>
              <a:rPr lang="en-US" sz="3200" dirty="0">
                <a:solidFill>
                  <a:schemeClr val="bg1"/>
                </a:solidFill>
              </a:rPr>
              <a:t>e</a:t>
            </a:r>
            <a:r>
              <a:rPr lang="en-US" sz="4267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" y="166477"/>
            <a:ext cx="3860800" cy="19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378080" y="2175498"/>
            <a:ext cx="10261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2400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0" y="2206256"/>
            <a:ext cx="389889" cy="3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983489" y="2622827"/>
            <a:ext cx="1065619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dirty="0">
                <a:latin typeface="Arial" panose="020B0604020202020204" pitchFamily="34" charset="0"/>
                <a:cs typeface="Arial" panose="020B0604020202020204" pitchFamily="34" charset="0"/>
              </a:rPr>
              <a:t>All the codes and modified slides are available at </a:t>
            </a:r>
            <a:r>
              <a:rPr lang="en-US" altLang="zh-CN" sz="2667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667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67" i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667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67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667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23047" y="3965480"/>
            <a:ext cx="4209807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>
                <a:hlinkClick r:id="rId5"/>
              </a:rPr>
              <a:t>https://github.com/sunzuolei/ml</a:t>
            </a:r>
            <a:endParaRPr lang="en-US" altLang="zh-CN" sz="2133" dirty="0"/>
          </a:p>
          <a:p>
            <a:r>
              <a:rPr lang="en-US" altLang="zh-CN" sz="2133" dirty="0">
                <a:hlinkClick r:id="rId6"/>
              </a:rPr>
              <a:t>https://git.oschina.net/samuel/ml</a:t>
            </a:r>
            <a:r>
              <a:rPr lang="en-US" altLang="zh-CN" sz="2133" dirty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3960607" y="3348478"/>
            <a:ext cx="441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80927" y="5603572"/>
            <a:ext cx="5541485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33" dirty="0">
                <a:hlinkClick r:id="rId7"/>
              </a:rPr>
              <a:t>https://github.com/sunzuolei/ml.git</a:t>
            </a:r>
            <a:endParaRPr lang="en-US" altLang="zh-CN" sz="2133" dirty="0"/>
          </a:p>
          <a:p>
            <a:r>
              <a:rPr lang="en-US" altLang="zh-CN" sz="2133" dirty="0">
                <a:hlinkClick r:id="rId8"/>
              </a:rPr>
              <a:t>https://git.oschina.net/samuel/ml.git</a:t>
            </a:r>
            <a:r>
              <a:rPr lang="en-US" altLang="zh-CN" sz="2133" dirty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3823753" y="4963777"/>
            <a:ext cx="2755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repository: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408" y="3234823"/>
            <a:ext cx="3429000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23482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097280"/>
            <a:ext cx="5897880" cy="4423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097280"/>
            <a:ext cx="5897880" cy="4423410"/>
          </a:xfrm>
          <a:prstGeom prst="rect">
            <a:avLst/>
          </a:prstGeom>
        </p:spPr>
      </p:pic>
      <p:sp>
        <p:nvSpPr>
          <p:cNvPr id="6" name="爆炸形 2 5"/>
          <p:cNvSpPr/>
          <p:nvPr/>
        </p:nvSpPr>
        <p:spPr>
          <a:xfrm>
            <a:off x="5770584" y="2521999"/>
            <a:ext cx="955631" cy="765810"/>
          </a:xfrm>
          <a:prstGeom prst="irregularSeal2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91233" y="2704849"/>
            <a:ext cx="714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p56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6443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K-means optimization objective</a:t>
            </a:r>
          </a:p>
        </p:txBody>
      </p:sp>
      <p:sp>
        <p:nvSpPr>
          <p:cNvPr id="3" name="TextBox 7"/>
          <p:cNvSpPr txBox="1"/>
          <p:nvPr/>
        </p:nvSpPr>
        <p:spPr>
          <a:xfrm>
            <a:off x="711200" y="1048862"/>
            <a:ext cx="11074400" cy="23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0296" lvl="1" indent="-230712"/>
            <a:r>
              <a:rPr lang="en-US" sz="2933" dirty="0"/>
              <a:t>= index of cluster (1,2,…,   ) to which example          is currently assigned</a:t>
            </a:r>
          </a:p>
          <a:p>
            <a:pPr marL="840296" lvl="1" indent="-230712"/>
            <a:r>
              <a:rPr lang="en-US" sz="2933" dirty="0"/>
              <a:t>= cluster centroid     (              )</a:t>
            </a:r>
          </a:p>
          <a:p>
            <a:pPr marL="840296" lvl="1" indent="-230712"/>
            <a:r>
              <a:rPr lang="en-US" sz="2933" dirty="0"/>
              <a:t>= cluster centroid of cluster to which example          has been assigned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508000" y="3362484"/>
            <a:ext cx="1107440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/>
              <a:t>Optimization objective:</a:t>
            </a:r>
          </a:p>
          <a:p>
            <a:endParaRPr lang="en-US" sz="2933" dirty="0"/>
          </a:p>
        </p:txBody>
      </p:sp>
      <p:pic>
        <p:nvPicPr>
          <p:cNvPr id="5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96" y="1109715"/>
            <a:ext cx="499872" cy="36880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52" y="1131020"/>
            <a:ext cx="560832" cy="368808"/>
          </a:xfrm>
          <a:prstGeom prst="rect">
            <a:avLst/>
          </a:prstGeom>
        </p:spPr>
      </p:pic>
      <p:pic>
        <p:nvPicPr>
          <p:cNvPr id="7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76" y="2412262"/>
            <a:ext cx="560832" cy="36880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2108200"/>
            <a:ext cx="396240" cy="268224"/>
          </a:xfrm>
          <a:prstGeom prst="rect">
            <a:avLst/>
          </a:prstGeom>
        </p:spPr>
      </p:pic>
      <p:pic>
        <p:nvPicPr>
          <p:cNvPr id="9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0" y="2553540"/>
            <a:ext cx="673608" cy="277368"/>
          </a:xfrm>
          <a:prstGeom prst="rect">
            <a:avLst/>
          </a:prstGeom>
        </p:spPr>
      </p:pic>
      <p:pic>
        <p:nvPicPr>
          <p:cNvPr id="10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3937000"/>
            <a:ext cx="9037320" cy="1109472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5289296"/>
            <a:ext cx="6632448" cy="743712"/>
          </a:xfrm>
          <a:prstGeom prst="rect">
            <a:avLst/>
          </a:prstGeom>
        </p:spPr>
      </p:pic>
      <p:pic>
        <p:nvPicPr>
          <p:cNvPr id="12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172200"/>
            <a:ext cx="1378459" cy="201168"/>
          </a:xfrm>
          <a:prstGeom prst="rect">
            <a:avLst/>
          </a:prstGeom>
        </p:spPr>
      </p:pic>
      <p:pic>
        <p:nvPicPr>
          <p:cNvPr id="13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40" y="2094762"/>
            <a:ext cx="1176020" cy="317500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640" y="1215137"/>
            <a:ext cx="287020" cy="231140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58" y="2137664"/>
            <a:ext cx="154940" cy="2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37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933" b="1"/>
            </a:lvl1pPr>
          </a:lstStyle>
          <a:p>
            <a:r>
              <a:rPr lang="en-US" altLang="zh-CN" dirty="0"/>
              <a:t>Initialization</a:t>
            </a:r>
            <a:endParaRPr lang="zh-CN" altLang="zh-CN" dirty="0"/>
          </a:p>
        </p:txBody>
      </p:sp>
      <p:grpSp>
        <p:nvGrpSpPr>
          <p:cNvPr id="3" name="Group 1"/>
          <p:cNvGrpSpPr/>
          <p:nvPr/>
        </p:nvGrpSpPr>
        <p:grpSpPr>
          <a:xfrm>
            <a:off x="1016000" y="1397000"/>
            <a:ext cx="3860800" cy="2907661"/>
            <a:chOff x="762000" y="1047750"/>
            <a:chExt cx="2895600" cy="2180746"/>
          </a:xfrm>
        </p:grpSpPr>
        <p:cxnSp>
          <p:nvCxnSpPr>
            <p:cNvPr id="4" name="Straight Connector 7"/>
            <p:cNvCxnSpPr/>
            <p:nvPr/>
          </p:nvCxnSpPr>
          <p:spPr>
            <a:xfrm flipV="1">
              <a:off x="930734" y="1047750"/>
              <a:ext cx="0" cy="21807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0"/>
            <p:cNvCxnSpPr/>
            <p:nvPr/>
          </p:nvCxnSpPr>
          <p:spPr>
            <a:xfrm>
              <a:off x="762000" y="3043830"/>
              <a:ext cx="2895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11"/>
            <p:cNvSpPr/>
            <p:nvPr/>
          </p:nvSpPr>
          <p:spPr>
            <a:xfrm>
              <a:off x="1143000" y="275463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Oval 12"/>
            <p:cNvSpPr/>
            <p:nvPr/>
          </p:nvSpPr>
          <p:spPr>
            <a:xfrm>
              <a:off x="1432034" y="249389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Oval 13"/>
            <p:cNvSpPr/>
            <p:nvPr/>
          </p:nvSpPr>
          <p:spPr>
            <a:xfrm>
              <a:off x="1676400" y="22348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Oval 14"/>
            <p:cNvSpPr/>
            <p:nvPr/>
          </p:nvSpPr>
          <p:spPr>
            <a:xfrm>
              <a:off x="1722119" y="26158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Oval 15"/>
            <p:cNvSpPr/>
            <p:nvPr/>
          </p:nvSpPr>
          <p:spPr>
            <a:xfrm>
              <a:off x="1190830" y="229743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Oval 16"/>
            <p:cNvSpPr/>
            <p:nvPr/>
          </p:nvSpPr>
          <p:spPr>
            <a:xfrm>
              <a:off x="1981200" y="16122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7"/>
            <p:cNvSpPr/>
            <p:nvPr/>
          </p:nvSpPr>
          <p:spPr>
            <a:xfrm>
              <a:off x="2454166" y="15811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8"/>
            <p:cNvSpPr/>
            <p:nvPr/>
          </p:nvSpPr>
          <p:spPr>
            <a:xfrm>
              <a:off x="2654598" y="11274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Oval 19"/>
            <p:cNvSpPr/>
            <p:nvPr/>
          </p:nvSpPr>
          <p:spPr>
            <a:xfrm>
              <a:off x="2105230" y="133896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Oval 20"/>
            <p:cNvSpPr/>
            <p:nvPr/>
          </p:nvSpPr>
          <p:spPr>
            <a:xfrm>
              <a:off x="2745502" y="16115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Oval 21"/>
            <p:cNvSpPr/>
            <p:nvPr/>
          </p:nvSpPr>
          <p:spPr>
            <a:xfrm>
              <a:off x="2257630" y="187115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22"/>
            <p:cNvSpPr/>
            <p:nvPr/>
          </p:nvSpPr>
          <p:spPr>
            <a:xfrm>
              <a:off x="3097797" y="25565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23"/>
            <p:cNvSpPr/>
            <p:nvPr/>
          </p:nvSpPr>
          <p:spPr>
            <a:xfrm>
              <a:off x="2732035" y="23600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24"/>
            <p:cNvSpPr/>
            <p:nvPr/>
          </p:nvSpPr>
          <p:spPr>
            <a:xfrm>
              <a:off x="2945397" y="2800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25"/>
            <p:cNvSpPr/>
            <p:nvPr/>
          </p:nvSpPr>
          <p:spPr>
            <a:xfrm>
              <a:off x="2686316" y="27241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6"/>
            <p:cNvSpPr/>
            <p:nvPr/>
          </p:nvSpPr>
          <p:spPr>
            <a:xfrm>
              <a:off x="2438400" y="255651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2" name="Group 2"/>
          <p:cNvGrpSpPr/>
          <p:nvPr/>
        </p:nvGrpSpPr>
        <p:grpSpPr>
          <a:xfrm>
            <a:off x="5771797" y="371026"/>
            <a:ext cx="3352800" cy="2519369"/>
            <a:chOff x="4328848" y="278269"/>
            <a:chExt cx="2514600" cy="1889527"/>
          </a:xfrm>
        </p:grpSpPr>
        <p:sp>
          <p:nvSpPr>
            <p:cNvPr id="23" name="Cross 123"/>
            <p:cNvSpPr/>
            <p:nvPr/>
          </p:nvSpPr>
          <p:spPr>
            <a:xfrm rot="2734294">
              <a:off x="5678090" y="629064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Cross 126"/>
            <p:cNvSpPr/>
            <p:nvPr/>
          </p:nvSpPr>
          <p:spPr>
            <a:xfrm rot="2734294">
              <a:off x="6024756" y="154799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Cross 131"/>
            <p:cNvSpPr/>
            <p:nvPr/>
          </p:nvSpPr>
          <p:spPr>
            <a:xfrm rot="2734294">
              <a:off x="4835702" y="145852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6" name="Straight Connector 85"/>
            <p:cNvCxnSpPr/>
            <p:nvPr/>
          </p:nvCxnSpPr>
          <p:spPr>
            <a:xfrm flipV="1">
              <a:off x="4475380" y="278269"/>
              <a:ext cx="0" cy="1889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04"/>
            <p:cNvCxnSpPr/>
            <p:nvPr/>
          </p:nvCxnSpPr>
          <p:spPr>
            <a:xfrm>
              <a:off x="4328848" y="2007790"/>
              <a:ext cx="2514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132"/>
            <p:cNvSpPr/>
            <p:nvPr/>
          </p:nvSpPr>
          <p:spPr>
            <a:xfrm>
              <a:off x="4659716" y="1757211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Oval 133"/>
            <p:cNvSpPr/>
            <p:nvPr/>
          </p:nvSpPr>
          <p:spPr>
            <a:xfrm>
              <a:off x="4910720" y="1531293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Oval 134"/>
            <p:cNvSpPr/>
            <p:nvPr/>
          </p:nvSpPr>
          <p:spPr>
            <a:xfrm>
              <a:off x="5122932" y="1306810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Oval 136"/>
            <p:cNvSpPr/>
            <p:nvPr/>
          </p:nvSpPr>
          <p:spPr>
            <a:xfrm>
              <a:off x="5162636" y="1636930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Oval 137"/>
            <p:cNvSpPr/>
            <p:nvPr/>
          </p:nvSpPr>
          <p:spPr>
            <a:xfrm>
              <a:off x="4701253" y="1361066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Oval 138"/>
            <p:cNvSpPr/>
            <p:nvPr/>
          </p:nvSpPr>
          <p:spPr>
            <a:xfrm>
              <a:off x="5387627" y="767374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Oval 139"/>
            <p:cNvSpPr/>
            <p:nvPr/>
          </p:nvSpPr>
          <p:spPr>
            <a:xfrm>
              <a:off x="5798361" y="740438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Oval 140"/>
            <p:cNvSpPr/>
            <p:nvPr/>
          </p:nvSpPr>
          <p:spPr>
            <a:xfrm>
              <a:off x="5972420" y="347359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Oval 141"/>
            <p:cNvSpPr/>
            <p:nvPr/>
          </p:nvSpPr>
          <p:spPr>
            <a:xfrm>
              <a:off x="5495337" y="530598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Oval 142"/>
            <p:cNvSpPr/>
            <p:nvPr/>
          </p:nvSpPr>
          <p:spPr>
            <a:xfrm>
              <a:off x="6047166" y="759654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Oval 143"/>
            <p:cNvSpPr/>
            <p:nvPr/>
          </p:nvSpPr>
          <p:spPr>
            <a:xfrm>
              <a:off x="5627685" y="991717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144"/>
            <p:cNvSpPr/>
            <p:nvPr/>
          </p:nvSpPr>
          <p:spPr>
            <a:xfrm>
              <a:off x="6357303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145"/>
            <p:cNvSpPr/>
            <p:nvPr/>
          </p:nvSpPr>
          <p:spPr>
            <a:xfrm>
              <a:off x="6039668" y="1415323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Oval 146"/>
            <p:cNvSpPr/>
            <p:nvPr/>
          </p:nvSpPr>
          <p:spPr>
            <a:xfrm>
              <a:off x="6224956" y="1796825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147"/>
            <p:cNvSpPr/>
            <p:nvPr/>
          </p:nvSpPr>
          <p:spPr>
            <a:xfrm>
              <a:off x="5999965" y="1730801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148"/>
            <p:cNvSpPr/>
            <p:nvPr/>
          </p:nvSpPr>
          <p:spPr>
            <a:xfrm>
              <a:off x="5784669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4" name="Group 3"/>
          <p:cNvGrpSpPr/>
          <p:nvPr/>
        </p:nvGrpSpPr>
        <p:grpSpPr>
          <a:xfrm>
            <a:off x="5080000" y="3937001"/>
            <a:ext cx="3352800" cy="2519369"/>
            <a:chOff x="3810000" y="2952750"/>
            <a:chExt cx="2514600" cy="1889527"/>
          </a:xfrm>
        </p:grpSpPr>
        <p:sp>
          <p:nvSpPr>
            <p:cNvPr id="45" name="Cross 149"/>
            <p:cNvSpPr/>
            <p:nvPr/>
          </p:nvSpPr>
          <p:spPr>
            <a:xfrm rot="2734294">
              <a:off x="5498348" y="4143895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Cross 150"/>
            <p:cNvSpPr/>
            <p:nvPr/>
          </p:nvSpPr>
          <p:spPr>
            <a:xfrm rot="2734294">
              <a:off x="5516540" y="436072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Cross 151"/>
            <p:cNvSpPr/>
            <p:nvPr/>
          </p:nvSpPr>
          <p:spPr>
            <a:xfrm rot="2734294">
              <a:off x="4826484" y="371466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48" name="Straight Connector 152"/>
            <p:cNvCxnSpPr/>
            <p:nvPr/>
          </p:nvCxnSpPr>
          <p:spPr>
            <a:xfrm flipV="1">
              <a:off x="3956532" y="2952750"/>
              <a:ext cx="0" cy="1889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53"/>
            <p:cNvCxnSpPr/>
            <p:nvPr/>
          </p:nvCxnSpPr>
          <p:spPr>
            <a:xfrm>
              <a:off x="3810000" y="4682271"/>
              <a:ext cx="2514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154"/>
            <p:cNvSpPr/>
            <p:nvPr/>
          </p:nvSpPr>
          <p:spPr>
            <a:xfrm>
              <a:off x="4140868" y="4431692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155"/>
            <p:cNvSpPr/>
            <p:nvPr/>
          </p:nvSpPr>
          <p:spPr>
            <a:xfrm>
              <a:off x="4391872" y="4205774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Oval 156"/>
            <p:cNvSpPr/>
            <p:nvPr/>
          </p:nvSpPr>
          <p:spPr>
            <a:xfrm>
              <a:off x="4604084" y="3981291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Oval 157"/>
            <p:cNvSpPr/>
            <p:nvPr/>
          </p:nvSpPr>
          <p:spPr>
            <a:xfrm>
              <a:off x="4643788" y="4311411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158"/>
            <p:cNvSpPr/>
            <p:nvPr/>
          </p:nvSpPr>
          <p:spPr>
            <a:xfrm>
              <a:off x="4182405" y="4035547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159"/>
            <p:cNvSpPr/>
            <p:nvPr/>
          </p:nvSpPr>
          <p:spPr>
            <a:xfrm>
              <a:off x="4868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Oval 160"/>
            <p:cNvSpPr/>
            <p:nvPr/>
          </p:nvSpPr>
          <p:spPr>
            <a:xfrm>
              <a:off x="5279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Oval 161"/>
            <p:cNvSpPr/>
            <p:nvPr/>
          </p:nvSpPr>
          <p:spPr>
            <a:xfrm>
              <a:off x="5453572" y="3021840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Oval 162"/>
            <p:cNvSpPr/>
            <p:nvPr/>
          </p:nvSpPr>
          <p:spPr>
            <a:xfrm>
              <a:off x="4976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Oval 163"/>
            <p:cNvSpPr/>
            <p:nvPr/>
          </p:nvSpPr>
          <p:spPr>
            <a:xfrm>
              <a:off x="5528318" y="3434135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Oval 164"/>
            <p:cNvSpPr/>
            <p:nvPr/>
          </p:nvSpPr>
          <p:spPr>
            <a:xfrm>
              <a:off x="5108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Oval 165"/>
            <p:cNvSpPr/>
            <p:nvPr/>
          </p:nvSpPr>
          <p:spPr>
            <a:xfrm>
              <a:off x="5838455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Oval 166"/>
            <p:cNvSpPr/>
            <p:nvPr/>
          </p:nvSpPr>
          <p:spPr>
            <a:xfrm>
              <a:off x="5520820" y="4089804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Oval 167"/>
            <p:cNvSpPr/>
            <p:nvPr/>
          </p:nvSpPr>
          <p:spPr>
            <a:xfrm>
              <a:off x="5706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Oval 168"/>
            <p:cNvSpPr/>
            <p:nvPr/>
          </p:nvSpPr>
          <p:spPr>
            <a:xfrm>
              <a:off x="5481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" name="Oval 169"/>
            <p:cNvSpPr/>
            <p:nvPr/>
          </p:nvSpPr>
          <p:spPr>
            <a:xfrm>
              <a:off x="5265821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6" name="Group 4"/>
          <p:cNvGrpSpPr/>
          <p:nvPr/>
        </p:nvGrpSpPr>
        <p:grpSpPr>
          <a:xfrm>
            <a:off x="8636000" y="3931948"/>
            <a:ext cx="3352800" cy="2524421"/>
            <a:chOff x="6477000" y="2948961"/>
            <a:chExt cx="2514600" cy="1893316"/>
          </a:xfrm>
        </p:grpSpPr>
        <p:sp>
          <p:nvSpPr>
            <p:cNvPr id="67" name="Cross 170"/>
            <p:cNvSpPr/>
            <p:nvPr/>
          </p:nvSpPr>
          <p:spPr>
            <a:xfrm rot="2734294">
              <a:off x="8045555" y="294896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Cross 171"/>
            <p:cNvSpPr/>
            <p:nvPr/>
          </p:nvSpPr>
          <p:spPr>
            <a:xfrm rot="2734294">
              <a:off x="7544075" y="4150518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Cross 172"/>
            <p:cNvSpPr/>
            <p:nvPr/>
          </p:nvSpPr>
          <p:spPr>
            <a:xfrm rot="2734294">
              <a:off x="7815125" y="338660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70" name="Straight Connector 173"/>
            <p:cNvCxnSpPr/>
            <p:nvPr/>
          </p:nvCxnSpPr>
          <p:spPr>
            <a:xfrm flipV="1">
              <a:off x="6623532" y="2952750"/>
              <a:ext cx="0" cy="1889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74"/>
            <p:cNvCxnSpPr/>
            <p:nvPr/>
          </p:nvCxnSpPr>
          <p:spPr>
            <a:xfrm>
              <a:off x="6477000" y="4682271"/>
              <a:ext cx="2514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175"/>
            <p:cNvSpPr/>
            <p:nvPr/>
          </p:nvSpPr>
          <p:spPr>
            <a:xfrm>
              <a:off x="6807868" y="4431692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" name="Oval 176"/>
            <p:cNvSpPr/>
            <p:nvPr/>
          </p:nvSpPr>
          <p:spPr>
            <a:xfrm>
              <a:off x="7058872" y="4205774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" name="Oval 177"/>
            <p:cNvSpPr/>
            <p:nvPr/>
          </p:nvSpPr>
          <p:spPr>
            <a:xfrm>
              <a:off x="7271084" y="3981291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Oval 178"/>
            <p:cNvSpPr/>
            <p:nvPr/>
          </p:nvSpPr>
          <p:spPr>
            <a:xfrm>
              <a:off x="7310788" y="4311411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" name="Oval 179"/>
            <p:cNvSpPr/>
            <p:nvPr/>
          </p:nvSpPr>
          <p:spPr>
            <a:xfrm>
              <a:off x="6849405" y="4035547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" name="Oval 180"/>
            <p:cNvSpPr/>
            <p:nvPr/>
          </p:nvSpPr>
          <p:spPr>
            <a:xfrm>
              <a:off x="7535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" name="Oval 181"/>
            <p:cNvSpPr/>
            <p:nvPr/>
          </p:nvSpPr>
          <p:spPr>
            <a:xfrm>
              <a:off x="7946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Oval 182"/>
            <p:cNvSpPr/>
            <p:nvPr/>
          </p:nvSpPr>
          <p:spPr>
            <a:xfrm>
              <a:off x="8120572" y="302184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Oval 183"/>
            <p:cNvSpPr/>
            <p:nvPr/>
          </p:nvSpPr>
          <p:spPr>
            <a:xfrm>
              <a:off x="7643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Oval 184"/>
            <p:cNvSpPr/>
            <p:nvPr/>
          </p:nvSpPr>
          <p:spPr>
            <a:xfrm>
              <a:off x="8205951" y="3444768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" name="Oval 185"/>
            <p:cNvSpPr/>
            <p:nvPr/>
          </p:nvSpPr>
          <p:spPr>
            <a:xfrm>
              <a:off x="7775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Oval 186"/>
            <p:cNvSpPr/>
            <p:nvPr/>
          </p:nvSpPr>
          <p:spPr>
            <a:xfrm>
              <a:off x="8505455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Oval 187"/>
            <p:cNvSpPr/>
            <p:nvPr/>
          </p:nvSpPr>
          <p:spPr>
            <a:xfrm>
              <a:off x="8187820" y="4089804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" name="Oval 188"/>
            <p:cNvSpPr/>
            <p:nvPr/>
          </p:nvSpPr>
          <p:spPr>
            <a:xfrm>
              <a:off x="8373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" name="Oval 189"/>
            <p:cNvSpPr/>
            <p:nvPr/>
          </p:nvSpPr>
          <p:spPr>
            <a:xfrm>
              <a:off x="8148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Oval 190"/>
            <p:cNvSpPr/>
            <p:nvPr/>
          </p:nvSpPr>
          <p:spPr>
            <a:xfrm>
              <a:off x="7932821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890697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Choosing the value of 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1025685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/>
              <a:t>Elbow method:</a:t>
            </a:r>
          </a:p>
        </p:txBody>
      </p:sp>
      <p:graphicFrame>
        <p:nvGraphicFramePr>
          <p:cNvPr id="4" name="Chart 4"/>
          <p:cNvGraphicFramePr/>
          <p:nvPr>
            <p:extLst>
              <p:ext uri="{D42A27DB-BD31-4B8C-83A1-F6EECF244321}">
                <p14:modId xmlns:p14="http://schemas.microsoft.com/office/powerpoint/2010/main" val="990488517"/>
              </p:ext>
            </p:extLst>
          </p:nvPr>
        </p:nvGraphicFramePr>
        <p:xfrm>
          <a:off x="812800" y="2006600"/>
          <a:ext cx="4826000" cy="345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" name="Group 7"/>
          <p:cNvGrpSpPr/>
          <p:nvPr/>
        </p:nvGrpSpPr>
        <p:grpSpPr>
          <a:xfrm rot="16200000">
            <a:off x="-518906" y="3291919"/>
            <a:ext cx="2463801" cy="502766"/>
            <a:chOff x="533400" y="1544564"/>
            <a:chExt cx="1981200" cy="404286"/>
          </a:xfrm>
        </p:grpSpPr>
        <p:sp>
          <p:nvSpPr>
            <p:cNvPr id="6" name="TextBox 5"/>
            <p:cNvSpPr txBox="1"/>
            <p:nvPr/>
          </p:nvSpPr>
          <p:spPr>
            <a:xfrm>
              <a:off x="533400" y="1544564"/>
              <a:ext cx="1981200" cy="40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Cost function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639264"/>
              <a:ext cx="171450" cy="214884"/>
            </a:xfrm>
            <a:prstGeom prst="rect">
              <a:avLst/>
            </a:prstGeom>
          </p:spPr>
        </p:pic>
      </p:grpSp>
      <p:sp>
        <p:nvSpPr>
          <p:cNvPr id="8" name="TextBox 10"/>
          <p:cNvSpPr txBox="1"/>
          <p:nvPr/>
        </p:nvSpPr>
        <p:spPr>
          <a:xfrm>
            <a:off x="2148096" y="5396275"/>
            <a:ext cx="29319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(no. of clusters)</a:t>
            </a:r>
          </a:p>
        </p:txBody>
      </p:sp>
      <p:graphicFrame>
        <p:nvGraphicFramePr>
          <p:cNvPr id="9" name="Chart 12"/>
          <p:cNvGraphicFramePr/>
          <p:nvPr>
            <p:extLst>
              <p:ext uri="{D42A27DB-BD31-4B8C-83A1-F6EECF244321}">
                <p14:modId xmlns:p14="http://schemas.microsoft.com/office/powerpoint/2010/main" val="1994757322"/>
              </p:ext>
            </p:extLst>
          </p:nvPr>
        </p:nvGraphicFramePr>
        <p:xfrm>
          <a:off x="6858000" y="2006600"/>
          <a:ext cx="4826000" cy="345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0" name="Group 13"/>
          <p:cNvGrpSpPr/>
          <p:nvPr/>
        </p:nvGrpSpPr>
        <p:grpSpPr>
          <a:xfrm rot="16200000">
            <a:off x="5526294" y="3291919"/>
            <a:ext cx="2463801" cy="502766"/>
            <a:chOff x="533400" y="1544564"/>
            <a:chExt cx="1981200" cy="404286"/>
          </a:xfrm>
        </p:grpSpPr>
        <p:sp>
          <p:nvSpPr>
            <p:cNvPr id="11" name="TextBox 14"/>
            <p:cNvSpPr txBox="1"/>
            <p:nvPr/>
          </p:nvSpPr>
          <p:spPr>
            <a:xfrm>
              <a:off x="533400" y="1544564"/>
              <a:ext cx="1981200" cy="40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Cost function </a:t>
              </a:r>
            </a:p>
          </p:txBody>
        </p:sp>
        <p:pic>
          <p:nvPicPr>
            <p:cNvPr id="12" name="Picture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639264"/>
              <a:ext cx="171450" cy="214884"/>
            </a:xfrm>
            <a:prstGeom prst="rect">
              <a:avLst/>
            </a:prstGeom>
          </p:spPr>
        </p:pic>
      </p:grpSp>
      <p:sp>
        <p:nvSpPr>
          <p:cNvPr id="13" name="TextBox 16"/>
          <p:cNvSpPr txBox="1"/>
          <p:nvPr/>
        </p:nvSpPr>
        <p:spPr>
          <a:xfrm>
            <a:off x="8193296" y="5396275"/>
            <a:ext cx="29319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(no. of clusters)</a:t>
            </a:r>
          </a:p>
        </p:txBody>
      </p:sp>
      <p:pic>
        <p:nvPicPr>
          <p:cNvPr id="14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1" y="5548630"/>
            <a:ext cx="287020" cy="231140"/>
          </a:xfrm>
          <a:prstGeom prst="rect">
            <a:avLst/>
          </a:prstGeom>
        </p:spPr>
      </p:pic>
      <p:pic>
        <p:nvPicPr>
          <p:cNvPr id="15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71" y="5562601"/>
            <a:ext cx="287020" cy="23114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506522" y="2690448"/>
            <a:ext cx="134911" cy="1426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/>
        </p:nvSpPr>
        <p:spPr>
          <a:xfrm>
            <a:off x="1633928" y="2818151"/>
            <a:ext cx="3237875" cy="1229984"/>
          </a:xfrm>
          <a:custGeom>
            <a:avLst/>
            <a:gdLst>
              <a:gd name="connsiteX0" fmla="*/ 0 w 3237875"/>
              <a:gd name="connsiteY0" fmla="*/ 0 h 1229984"/>
              <a:gd name="connsiteX1" fmla="*/ 29980 w 3237875"/>
              <a:gd name="connsiteY1" fmla="*/ 59960 h 1229984"/>
              <a:gd name="connsiteX2" fmla="*/ 104931 w 3237875"/>
              <a:gd name="connsiteY2" fmla="*/ 119921 h 1229984"/>
              <a:gd name="connsiteX3" fmla="*/ 134911 w 3237875"/>
              <a:gd name="connsiteY3" fmla="*/ 164892 h 1229984"/>
              <a:gd name="connsiteX4" fmla="*/ 164892 w 3237875"/>
              <a:gd name="connsiteY4" fmla="*/ 194872 h 1229984"/>
              <a:gd name="connsiteX5" fmla="*/ 179882 w 3237875"/>
              <a:gd name="connsiteY5" fmla="*/ 239842 h 1229984"/>
              <a:gd name="connsiteX6" fmla="*/ 254833 w 3237875"/>
              <a:gd name="connsiteY6" fmla="*/ 299803 h 1229984"/>
              <a:gd name="connsiteX7" fmla="*/ 344774 w 3237875"/>
              <a:gd name="connsiteY7" fmla="*/ 419724 h 1229984"/>
              <a:gd name="connsiteX8" fmla="*/ 389744 w 3237875"/>
              <a:gd name="connsiteY8" fmla="*/ 434715 h 1229984"/>
              <a:gd name="connsiteX9" fmla="*/ 419724 w 3237875"/>
              <a:gd name="connsiteY9" fmla="*/ 479685 h 1229984"/>
              <a:gd name="connsiteX10" fmla="*/ 479685 w 3237875"/>
              <a:gd name="connsiteY10" fmla="*/ 539646 h 1229984"/>
              <a:gd name="connsiteX11" fmla="*/ 584616 w 3237875"/>
              <a:gd name="connsiteY11" fmla="*/ 659567 h 1229984"/>
              <a:gd name="connsiteX12" fmla="*/ 614597 w 3237875"/>
              <a:gd name="connsiteY12" fmla="*/ 689547 h 1229984"/>
              <a:gd name="connsiteX13" fmla="*/ 644577 w 3237875"/>
              <a:gd name="connsiteY13" fmla="*/ 719528 h 1229984"/>
              <a:gd name="connsiteX14" fmla="*/ 689547 w 3237875"/>
              <a:gd name="connsiteY14" fmla="*/ 749508 h 1229984"/>
              <a:gd name="connsiteX15" fmla="*/ 749508 w 3237875"/>
              <a:gd name="connsiteY15" fmla="*/ 809469 h 1229984"/>
              <a:gd name="connsiteX16" fmla="*/ 794479 w 3237875"/>
              <a:gd name="connsiteY16" fmla="*/ 839449 h 1229984"/>
              <a:gd name="connsiteX17" fmla="*/ 869429 w 3237875"/>
              <a:gd name="connsiteY17" fmla="*/ 914400 h 1229984"/>
              <a:gd name="connsiteX18" fmla="*/ 959370 w 3237875"/>
              <a:gd name="connsiteY18" fmla="*/ 974360 h 1229984"/>
              <a:gd name="connsiteX19" fmla="*/ 1004341 w 3237875"/>
              <a:gd name="connsiteY19" fmla="*/ 989351 h 1229984"/>
              <a:gd name="connsiteX20" fmla="*/ 1094282 w 3237875"/>
              <a:gd name="connsiteY20" fmla="*/ 1034321 h 1229984"/>
              <a:gd name="connsiteX21" fmla="*/ 1184223 w 3237875"/>
              <a:gd name="connsiteY21" fmla="*/ 1079292 h 1229984"/>
              <a:gd name="connsiteX22" fmla="*/ 1229193 w 3237875"/>
              <a:gd name="connsiteY22" fmla="*/ 1109272 h 1229984"/>
              <a:gd name="connsiteX23" fmla="*/ 1364105 w 3237875"/>
              <a:gd name="connsiteY23" fmla="*/ 1154242 h 1229984"/>
              <a:gd name="connsiteX24" fmla="*/ 1454046 w 3237875"/>
              <a:gd name="connsiteY24" fmla="*/ 1184223 h 1229984"/>
              <a:gd name="connsiteX25" fmla="*/ 1514006 w 3237875"/>
              <a:gd name="connsiteY25" fmla="*/ 1199213 h 1229984"/>
              <a:gd name="connsiteX26" fmla="*/ 1798820 w 3237875"/>
              <a:gd name="connsiteY26" fmla="*/ 1214203 h 1229984"/>
              <a:gd name="connsiteX27" fmla="*/ 2608288 w 3237875"/>
              <a:gd name="connsiteY27" fmla="*/ 1199213 h 1229984"/>
              <a:gd name="connsiteX28" fmla="*/ 2878111 w 3237875"/>
              <a:gd name="connsiteY28" fmla="*/ 1184223 h 1229984"/>
              <a:gd name="connsiteX29" fmla="*/ 3162924 w 3237875"/>
              <a:gd name="connsiteY29" fmla="*/ 1229193 h 1229984"/>
              <a:gd name="connsiteX30" fmla="*/ 3237875 w 3237875"/>
              <a:gd name="connsiteY30" fmla="*/ 1229193 h 122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37875" h="1229984">
                <a:moveTo>
                  <a:pt x="0" y="0"/>
                </a:moveTo>
                <a:cubicBezTo>
                  <a:pt x="9993" y="19987"/>
                  <a:pt x="17585" y="41367"/>
                  <a:pt x="29980" y="59960"/>
                </a:cubicBezTo>
                <a:cubicBezTo>
                  <a:pt x="47068" y="85592"/>
                  <a:pt x="80875" y="103883"/>
                  <a:pt x="104931" y="119921"/>
                </a:cubicBezTo>
                <a:cubicBezTo>
                  <a:pt x="114924" y="134911"/>
                  <a:pt x="123656" y="150824"/>
                  <a:pt x="134911" y="164892"/>
                </a:cubicBezTo>
                <a:cubicBezTo>
                  <a:pt x="143740" y="175928"/>
                  <a:pt x="157621" y="182753"/>
                  <a:pt x="164892" y="194872"/>
                </a:cubicBezTo>
                <a:cubicBezTo>
                  <a:pt x="173022" y="208421"/>
                  <a:pt x="171753" y="226293"/>
                  <a:pt x="179882" y="239842"/>
                </a:cubicBezTo>
                <a:cubicBezTo>
                  <a:pt x="194123" y="263578"/>
                  <a:pt x="234405" y="286185"/>
                  <a:pt x="254833" y="299803"/>
                </a:cubicBezTo>
                <a:cubicBezTo>
                  <a:pt x="259798" y="307250"/>
                  <a:pt x="313960" y="401236"/>
                  <a:pt x="344774" y="419724"/>
                </a:cubicBezTo>
                <a:cubicBezTo>
                  <a:pt x="358323" y="427854"/>
                  <a:pt x="374754" y="429718"/>
                  <a:pt x="389744" y="434715"/>
                </a:cubicBezTo>
                <a:cubicBezTo>
                  <a:pt x="399737" y="449705"/>
                  <a:pt x="408000" y="466006"/>
                  <a:pt x="419724" y="479685"/>
                </a:cubicBezTo>
                <a:cubicBezTo>
                  <a:pt x="438119" y="501146"/>
                  <a:pt x="464006" y="516127"/>
                  <a:pt x="479685" y="539646"/>
                </a:cubicBezTo>
                <a:cubicBezTo>
                  <a:pt x="529263" y="614013"/>
                  <a:pt x="496928" y="571879"/>
                  <a:pt x="584616" y="659567"/>
                </a:cubicBezTo>
                <a:lnTo>
                  <a:pt x="614597" y="689547"/>
                </a:lnTo>
                <a:cubicBezTo>
                  <a:pt x="624591" y="699541"/>
                  <a:pt x="632818" y="711688"/>
                  <a:pt x="644577" y="719528"/>
                </a:cubicBezTo>
                <a:cubicBezTo>
                  <a:pt x="659567" y="729521"/>
                  <a:pt x="675868" y="737784"/>
                  <a:pt x="689547" y="749508"/>
                </a:cubicBezTo>
                <a:cubicBezTo>
                  <a:pt x="711008" y="767903"/>
                  <a:pt x="725989" y="793790"/>
                  <a:pt x="749508" y="809469"/>
                </a:cubicBezTo>
                <a:cubicBezTo>
                  <a:pt x="764498" y="819462"/>
                  <a:pt x="780921" y="827585"/>
                  <a:pt x="794479" y="839449"/>
                </a:cubicBezTo>
                <a:cubicBezTo>
                  <a:pt x="821069" y="862715"/>
                  <a:pt x="840031" y="894801"/>
                  <a:pt x="869429" y="914400"/>
                </a:cubicBezTo>
                <a:cubicBezTo>
                  <a:pt x="899409" y="934387"/>
                  <a:pt x="925187" y="962965"/>
                  <a:pt x="959370" y="974360"/>
                </a:cubicBezTo>
                <a:cubicBezTo>
                  <a:pt x="974360" y="979357"/>
                  <a:pt x="990208" y="982284"/>
                  <a:pt x="1004341" y="989351"/>
                </a:cubicBezTo>
                <a:cubicBezTo>
                  <a:pt x="1120569" y="1047466"/>
                  <a:pt x="981252" y="996645"/>
                  <a:pt x="1094282" y="1034321"/>
                </a:cubicBezTo>
                <a:cubicBezTo>
                  <a:pt x="1223158" y="1120238"/>
                  <a:pt x="1060100" y="1017230"/>
                  <a:pt x="1184223" y="1079292"/>
                </a:cubicBezTo>
                <a:cubicBezTo>
                  <a:pt x="1200337" y="1087349"/>
                  <a:pt x="1212730" y="1101955"/>
                  <a:pt x="1229193" y="1109272"/>
                </a:cubicBezTo>
                <a:cubicBezTo>
                  <a:pt x="1229203" y="1109276"/>
                  <a:pt x="1341615" y="1146745"/>
                  <a:pt x="1364105" y="1154242"/>
                </a:cubicBezTo>
                <a:lnTo>
                  <a:pt x="1454046" y="1184223"/>
                </a:lnTo>
                <a:cubicBezTo>
                  <a:pt x="1474033" y="1189220"/>
                  <a:pt x="1493482" y="1197428"/>
                  <a:pt x="1514006" y="1199213"/>
                </a:cubicBezTo>
                <a:cubicBezTo>
                  <a:pt x="1608718" y="1207449"/>
                  <a:pt x="1703882" y="1209206"/>
                  <a:pt x="1798820" y="1214203"/>
                </a:cubicBezTo>
                <a:cubicBezTo>
                  <a:pt x="2068643" y="1209206"/>
                  <a:pt x="2338756" y="1212689"/>
                  <a:pt x="2608288" y="1199213"/>
                </a:cubicBezTo>
                <a:cubicBezTo>
                  <a:pt x="3067731" y="1176241"/>
                  <a:pt x="2071903" y="1117040"/>
                  <a:pt x="2878111" y="1184223"/>
                </a:cubicBezTo>
                <a:cubicBezTo>
                  <a:pt x="3007883" y="1210177"/>
                  <a:pt x="3034639" y="1220030"/>
                  <a:pt x="3162924" y="1229193"/>
                </a:cubicBezTo>
                <a:cubicBezTo>
                  <a:pt x="3187844" y="1230973"/>
                  <a:pt x="3212891" y="1229193"/>
                  <a:pt x="3237875" y="1229193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39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  <p:bldP spid="8" grpId="0"/>
      <p:bldGraphic spid="9" grpId="0">
        <p:bldAsOne/>
      </p:bldGraphic>
      <p:bldP spid="13" grpId="0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508000" y="381001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What is the right value of K?</a:t>
            </a:r>
          </a:p>
        </p:txBody>
      </p:sp>
      <p:cxnSp>
        <p:nvCxnSpPr>
          <p:cNvPr id="3" name="Straight Connector 58"/>
          <p:cNvCxnSpPr/>
          <p:nvPr/>
        </p:nvCxnSpPr>
        <p:spPr>
          <a:xfrm flipV="1">
            <a:off x="3301629" y="1396999"/>
            <a:ext cx="0" cy="45910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59"/>
          <p:cNvCxnSpPr/>
          <p:nvPr/>
        </p:nvCxnSpPr>
        <p:spPr>
          <a:xfrm>
            <a:off x="2946400" y="5599272"/>
            <a:ext cx="6096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61"/>
          <p:cNvSpPr/>
          <p:nvPr/>
        </p:nvSpPr>
        <p:spPr>
          <a:xfrm>
            <a:off x="4187901" y="455194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65"/>
          <p:cNvSpPr/>
          <p:nvPr/>
        </p:nvSpPr>
        <p:spPr>
          <a:xfrm>
            <a:off x="4576244" y="4003028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7"/>
          <p:cNvSpPr/>
          <p:nvPr/>
        </p:nvSpPr>
        <p:spPr>
          <a:xfrm>
            <a:off x="4847949" y="353594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68"/>
          <p:cNvSpPr/>
          <p:nvPr/>
        </p:nvSpPr>
        <p:spPr>
          <a:xfrm>
            <a:off x="5186949" y="425969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71"/>
          <p:cNvSpPr/>
          <p:nvPr/>
        </p:nvSpPr>
        <p:spPr>
          <a:xfrm>
            <a:off x="4288596" y="3589423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72"/>
          <p:cNvSpPr/>
          <p:nvPr/>
        </p:nvSpPr>
        <p:spPr>
          <a:xfrm>
            <a:off x="4751699" y="2006600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73"/>
          <p:cNvSpPr/>
          <p:nvPr/>
        </p:nvSpPr>
        <p:spPr>
          <a:xfrm>
            <a:off x="5137816" y="2413000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74"/>
          <p:cNvSpPr/>
          <p:nvPr/>
        </p:nvSpPr>
        <p:spPr>
          <a:xfrm>
            <a:off x="4781453" y="2687575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75"/>
          <p:cNvSpPr/>
          <p:nvPr/>
        </p:nvSpPr>
        <p:spPr>
          <a:xfrm>
            <a:off x="4368800" y="234755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76"/>
          <p:cNvSpPr/>
          <p:nvPr/>
        </p:nvSpPr>
        <p:spPr>
          <a:xfrm>
            <a:off x="5122769" y="2860236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77"/>
          <p:cNvSpPr/>
          <p:nvPr/>
        </p:nvSpPr>
        <p:spPr>
          <a:xfrm>
            <a:off x="4712368" y="4503824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78"/>
          <p:cNvSpPr/>
          <p:nvPr/>
        </p:nvSpPr>
        <p:spPr>
          <a:xfrm>
            <a:off x="8042441" y="418617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79"/>
          <p:cNvSpPr/>
          <p:nvPr/>
        </p:nvSpPr>
        <p:spPr>
          <a:xfrm>
            <a:off x="7647727" y="384957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80"/>
          <p:cNvSpPr/>
          <p:nvPr/>
        </p:nvSpPr>
        <p:spPr>
          <a:xfrm>
            <a:off x="8117307" y="475514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81"/>
          <p:cNvSpPr/>
          <p:nvPr/>
        </p:nvSpPr>
        <p:spPr>
          <a:xfrm>
            <a:off x="7571873" y="4594728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82"/>
          <p:cNvSpPr/>
          <p:nvPr/>
        </p:nvSpPr>
        <p:spPr>
          <a:xfrm>
            <a:off x="7049944" y="4241804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Oval 83"/>
          <p:cNvSpPr/>
          <p:nvPr/>
        </p:nvSpPr>
        <p:spPr>
          <a:xfrm>
            <a:off x="8270268" y="281220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Oval 84"/>
          <p:cNvSpPr/>
          <p:nvPr/>
        </p:nvSpPr>
        <p:spPr>
          <a:xfrm>
            <a:off x="7500243" y="2398605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Oval 85"/>
          <p:cNvSpPr/>
          <p:nvPr/>
        </p:nvSpPr>
        <p:spPr>
          <a:xfrm>
            <a:off x="7946191" y="3216833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Oval 86"/>
          <p:cNvSpPr/>
          <p:nvPr/>
        </p:nvSpPr>
        <p:spPr>
          <a:xfrm>
            <a:off x="7403992" y="3165131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Oval 87"/>
          <p:cNvSpPr/>
          <p:nvPr/>
        </p:nvSpPr>
        <p:spPr>
          <a:xfrm>
            <a:off x="7744855" y="2868996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Oval 88"/>
          <p:cNvSpPr/>
          <p:nvPr/>
        </p:nvSpPr>
        <p:spPr>
          <a:xfrm>
            <a:off x="8539749" y="245742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Oval 89"/>
          <p:cNvSpPr/>
          <p:nvPr/>
        </p:nvSpPr>
        <p:spPr>
          <a:xfrm>
            <a:off x="7994316" y="2297005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61833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Applications of clustering</a:t>
            </a:r>
          </a:p>
        </p:txBody>
      </p:sp>
      <p:sp>
        <p:nvSpPr>
          <p:cNvPr id="3" name="Text Box 91"/>
          <p:cNvSpPr txBox="1">
            <a:spLocks noChangeArrowheads="1"/>
          </p:cNvSpPr>
          <p:nvPr/>
        </p:nvSpPr>
        <p:spPr bwMode="auto">
          <a:xfrm>
            <a:off x="7959984" y="3219132"/>
            <a:ext cx="31689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/>
              <a:t>Social </a:t>
            </a:r>
            <a:r>
              <a:rPr lang="en-US" sz="2400"/>
              <a:t>network </a:t>
            </a:r>
            <a:endParaRPr lang="en-US" sz="2400" smtClean="0"/>
          </a:p>
          <a:p>
            <a:pPr algn="ctr"/>
            <a:r>
              <a:rPr lang="en-US" sz="2400" dirty="0" smtClean="0"/>
              <a:t>analysis</a:t>
            </a:r>
            <a:endParaRPr lang="en-US" sz="2400" dirty="0"/>
          </a:p>
        </p:txBody>
      </p:sp>
      <p:grpSp>
        <p:nvGrpSpPr>
          <p:cNvPr id="4" name="Group 36"/>
          <p:cNvGrpSpPr/>
          <p:nvPr/>
        </p:nvGrpSpPr>
        <p:grpSpPr>
          <a:xfrm>
            <a:off x="6679772" y="539326"/>
            <a:ext cx="4685084" cy="2685212"/>
            <a:chOff x="4648200" y="-19050"/>
            <a:chExt cx="3973513" cy="227738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700" y="12473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258" y="76364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85" y="1153658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8310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74" y="8739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-190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36" y="70889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412" y="4425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196" y="4725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73" y="1198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23" y="70407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98" y="15154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56" y="1288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Straight Arrow Connector 50"/>
            <p:cNvCxnSpPr>
              <a:endCxn id="38" idx="2"/>
            </p:cNvCxnSpPr>
            <p:nvPr/>
          </p:nvCxnSpPr>
          <p:spPr>
            <a:xfrm flipV="1">
              <a:off x="4965700" y="713774"/>
              <a:ext cx="184320" cy="28963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51"/>
            <p:cNvCxnSpPr>
              <a:endCxn id="38" idx="2"/>
            </p:cNvCxnSpPr>
            <p:nvPr/>
          </p:nvCxnSpPr>
          <p:spPr>
            <a:xfrm flipH="1" flipV="1">
              <a:off x="5150020" y="713774"/>
              <a:ext cx="184320" cy="33170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52"/>
            <p:cNvCxnSpPr>
              <a:stCxn id="40" idx="1"/>
            </p:cNvCxnSpPr>
            <p:nvPr/>
          </p:nvCxnSpPr>
          <p:spPr>
            <a:xfrm flipH="1" flipV="1">
              <a:off x="5675914" y="1297934"/>
              <a:ext cx="267971" cy="15024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69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Straight Arrow Connector 54"/>
            <p:cNvCxnSpPr>
              <a:stCxn id="44" idx="1"/>
              <a:endCxn id="39" idx="2"/>
            </p:cNvCxnSpPr>
            <p:nvPr/>
          </p:nvCxnSpPr>
          <p:spPr>
            <a:xfrm flipH="1" flipV="1">
              <a:off x="6234578" y="665406"/>
              <a:ext cx="270658" cy="3380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55"/>
            <p:cNvCxnSpPr>
              <a:stCxn id="54" idx="3"/>
              <a:endCxn id="40" idx="2"/>
            </p:cNvCxnSpPr>
            <p:nvPr/>
          </p:nvCxnSpPr>
          <p:spPr>
            <a:xfrm flipV="1">
              <a:off x="5778840" y="1742700"/>
              <a:ext cx="349365" cy="2211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56"/>
            <p:cNvCxnSpPr>
              <a:stCxn id="49" idx="1"/>
              <a:endCxn id="40" idx="3"/>
            </p:cNvCxnSpPr>
            <p:nvPr/>
          </p:nvCxnSpPr>
          <p:spPr>
            <a:xfrm flipH="1" flipV="1">
              <a:off x="6312525" y="1448179"/>
              <a:ext cx="302673" cy="3618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57"/>
            <p:cNvCxnSpPr>
              <a:stCxn id="54" idx="3"/>
              <a:endCxn id="49" idx="1"/>
            </p:cNvCxnSpPr>
            <p:nvPr/>
          </p:nvCxnSpPr>
          <p:spPr>
            <a:xfrm flipV="1">
              <a:off x="5778840" y="1810016"/>
              <a:ext cx="836358" cy="1537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58"/>
            <p:cNvCxnSpPr>
              <a:stCxn id="49" idx="3"/>
              <a:endCxn id="50" idx="1"/>
            </p:cNvCxnSpPr>
            <p:nvPr/>
          </p:nvCxnSpPr>
          <p:spPr>
            <a:xfrm flipV="1">
              <a:off x="6983838" y="1582811"/>
              <a:ext cx="234018" cy="2272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59"/>
            <p:cNvCxnSpPr>
              <a:stCxn id="50" idx="1"/>
              <a:endCxn id="40" idx="3"/>
            </p:cNvCxnSpPr>
            <p:nvPr/>
          </p:nvCxnSpPr>
          <p:spPr>
            <a:xfrm flipH="1" flipV="1">
              <a:off x="6312525" y="1448179"/>
              <a:ext cx="905331" cy="1346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60"/>
            <p:cNvCxnSpPr>
              <a:stCxn id="43" idx="1"/>
              <a:endCxn id="39" idx="3"/>
            </p:cNvCxnSpPr>
            <p:nvPr/>
          </p:nvCxnSpPr>
          <p:spPr>
            <a:xfrm flipH="1">
              <a:off x="6418898" y="275471"/>
              <a:ext cx="210502" cy="9541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61"/>
            <p:cNvCxnSpPr/>
            <p:nvPr/>
          </p:nvCxnSpPr>
          <p:spPr>
            <a:xfrm flipH="1">
              <a:off x="4965700" y="1003413"/>
              <a:ext cx="3686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2"/>
            <p:cNvCxnSpPr>
              <a:stCxn id="43" idx="3"/>
              <a:endCxn id="45" idx="1"/>
            </p:cNvCxnSpPr>
            <p:nvPr/>
          </p:nvCxnSpPr>
          <p:spPr>
            <a:xfrm>
              <a:off x="6998040" y="275471"/>
              <a:ext cx="526372" cy="6330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63"/>
            <p:cNvCxnSpPr>
              <a:stCxn id="45" idx="3"/>
              <a:endCxn id="47" idx="1"/>
            </p:cNvCxnSpPr>
            <p:nvPr/>
          </p:nvCxnSpPr>
          <p:spPr>
            <a:xfrm>
              <a:off x="7893052" y="338773"/>
              <a:ext cx="360021" cy="755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64"/>
            <p:cNvCxnSpPr>
              <a:stCxn id="48" idx="3"/>
              <a:endCxn id="47" idx="2"/>
            </p:cNvCxnSpPr>
            <p:nvPr/>
          </p:nvCxnSpPr>
          <p:spPr>
            <a:xfrm flipV="1">
              <a:off x="8340363" y="708892"/>
              <a:ext cx="97030" cy="2896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65"/>
            <p:cNvCxnSpPr>
              <a:stCxn id="45" idx="2"/>
              <a:endCxn id="48" idx="1"/>
            </p:cNvCxnSpPr>
            <p:nvPr/>
          </p:nvCxnSpPr>
          <p:spPr>
            <a:xfrm>
              <a:off x="7708732" y="633294"/>
              <a:ext cx="262991" cy="36529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66"/>
            <p:cNvCxnSpPr>
              <a:stCxn id="45" idx="2"/>
              <a:endCxn id="46" idx="3"/>
            </p:cNvCxnSpPr>
            <p:nvPr/>
          </p:nvCxnSpPr>
          <p:spPr>
            <a:xfrm flipH="1">
              <a:off x="7426836" y="633294"/>
              <a:ext cx="281896" cy="13381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67"/>
            <p:cNvCxnSpPr>
              <a:stCxn id="44" idx="3"/>
              <a:endCxn id="50" idx="1"/>
            </p:cNvCxnSpPr>
            <p:nvPr/>
          </p:nvCxnSpPr>
          <p:spPr>
            <a:xfrm>
              <a:off x="6873876" y="1003413"/>
              <a:ext cx="343980" cy="5793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68"/>
            <p:cNvCxnSpPr>
              <a:stCxn id="46" idx="1"/>
              <a:endCxn id="43" idx="3"/>
            </p:cNvCxnSpPr>
            <p:nvPr/>
          </p:nvCxnSpPr>
          <p:spPr>
            <a:xfrm flipH="1" flipV="1">
              <a:off x="6998040" y="275471"/>
              <a:ext cx="60156" cy="4916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69"/>
            <p:cNvCxnSpPr>
              <a:stCxn id="43" idx="2"/>
              <a:endCxn id="44" idx="3"/>
            </p:cNvCxnSpPr>
            <p:nvPr/>
          </p:nvCxnSpPr>
          <p:spPr>
            <a:xfrm>
              <a:off x="6813720" y="569992"/>
              <a:ext cx="60156" cy="4334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Box 280"/>
          <p:cNvSpPr txBox="1">
            <a:spLocks noChangeArrowheads="1"/>
          </p:cNvSpPr>
          <p:nvPr/>
        </p:nvSpPr>
        <p:spPr bwMode="auto">
          <a:xfrm>
            <a:off x="729386" y="3281864"/>
            <a:ext cx="316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/>
              <a:t>Market segmentation</a:t>
            </a:r>
          </a:p>
        </p:txBody>
      </p:sp>
      <p:grpSp>
        <p:nvGrpSpPr>
          <p:cNvPr id="39" name="Group 71"/>
          <p:cNvGrpSpPr/>
          <p:nvPr/>
        </p:nvGrpSpPr>
        <p:grpSpPr>
          <a:xfrm>
            <a:off x="575759" y="311664"/>
            <a:ext cx="3584371" cy="4225419"/>
            <a:chOff x="330111" y="1807705"/>
            <a:chExt cx="4016551" cy="3950298"/>
          </a:xfrm>
        </p:grpSpPr>
        <p:graphicFrame>
          <p:nvGraphicFramePr>
            <p:cNvPr id="40" name="Chart 72"/>
            <p:cNvGraphicFramePr/>
            <p:nvPr>
              <p:extLst/>
            </p:nvPr>
          </p:nvGraphicFramePr>
          <p:xfrm>
            <a:off x="330111" y="1807705"/>
            <a:ext cx="4016551" cy="395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146" y="2475958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61" y="229643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639" y="258470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239" y="329802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14921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497" y="314921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534" y="33337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281" y="32358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909" y="3562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505077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399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3431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026" y="263460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96" y="260032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526" y="346697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44" y="2632013"/>
            <a:ext cx="4815973" cy="3634322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4677678" y="6233266"/>
            <a:ext cx="2735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r>
              <a:rPr lang="en-US" altLang="zh-CN" dirty="0"/>
              <a:t>Related documents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841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Applications of clustering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56" y="1648917"/>
            <a:ext cx="6430780" cy="4823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672" y="1753848"/>
            <a:ext cx="6430780" cy="4823085"/>
          </a:xfrm>
          <a:prstGeom prst="rect">
            <a:avLst/>
          </a:prstGeom>
        </p:spPr>
      </p:pic>
      <p:sp>
        <p:nvSpPr>
          <p:cNvPr id="5" name="爆炸形 2 4"/>
          <p:cNvSpPr/>
          <p:nvPr/>
        </p:nvSpPr>
        <p:spPr>
          <a:xfrm>
            <a:off x="5266845" y="1048141"/>
            <a:ext cx="1668400" cy="1222052"/>
          </a:xfrm>
          <a:prstGeom prst="irregularSeal2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88122" y="1397557"/>
            <a:ext cx="124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p57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562625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1893" y="1517461"/>
            <a:ext cx="8634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www.coursera.org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/learn/machine-learning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www.coursera.org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/learn/ml-clustering-and-retrieval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2961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393345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Machine Perception and Interaction Group (</a:t>
            </a:r>
            <a:r>
              <a:rPr lang="en-US" altLang="zh-CN" sz="2400" b="1" dirty="0" smtClean="0">
                <a:solidFill>
                  <a:srgbClr val="7030A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MPIG</a:t>
            </a:r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algn="ctr"/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www.mpig.com.cn</a:t>
            </a:r>
            <a:endParaRPr lang="zh-CN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62302" y="4764450"/>
            <a:ext cx="298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00B050"/>
                </a:solidFill>
              </a:rPr>
              <a:t>tl@mpig.com.cn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78" y="1098603"/>
            <a:ext cx="121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Thanks</a:t>
            </a:r>
            <a:endParaRPr lang="zh-CN" altLang="en-US" sz="72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83" y="4570009"/>
            <a:ext cx="2287991" cy="22879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08" y="5784948"/>
            <a:ext cx="546175" cy="546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13675" y="6244413"/>
            <a:ext cx="920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公众号</a:t>
            </a:r>
            <a:r>
              <a:rPr lang="en-US" altLang="zh-CN" sz="1200" dirty="0" smtClean="0"/>
              <a:t>:</a:t>
            </a:r>
          </a:p>
          <a:p>
            <a:pPr algn="r"/>
            <a:r>
              <a:rPr lang="en-US" altLang="zh-CN" sz="1400" dirty="0" err="1" smtClean="0">
                <a:latin typeface="Arial Narrow" panose="020B0606020202030204" pitchFamily="34" charset="0"/>
              </a:rPr>
              <a:t>mpig_robot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63" y="1770301"/>
            <a:ext cx="2651674" cy="24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63248" y="4095366"/>
            <a:ext cx="4980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QQ</a:t>
            </a:r>
            <a:r>
              <a:rPr kumimoji="1" lang="zh-CN" altLang="en-US" sz="2400" b="1" dirty="0" smtClean="0">
                <a:latin typeface="Calibri" charset="0"/>
                <a:ea typeface="Calibri" charset="0"/>
                <a:cs typeface="Calibri" charset="0"/>
              </a:rPr>
              <a:t>：</a:t>
            </a:r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704826695</a:t>
            </a:r>
          </a:p>
          <a:p>
            <a:pPr algn="ctr"/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kumimoji="1" lang="zh-CN" altLang="en-US" sz="2400" b="1" dirty="0" smtClean="0">
                <a:latin typeface="Calibri" charset="0"/>
                <a:ea typeface="Calibri" charset="0"/>
                <a:cs typeface="Calibri" charset="0"/>
              </a:rPr>
              <a:t>：</a:t>
            </a:r>
            <a:r>
              <a:rPr kumimoji="1" lang="en-US" altLang="zh-CN" sz="2400" b="1" dirty="0">
                <a:latin typeface="Calibri" charset="0"/>
                <a:ea typeface="Calibri" charset="0"/>
                <a:cs typeface="Calibri" charset="0"/>
              </a:rPr>
              <a:t> https://</a:t>
            </a:r>
            <a:r>
              <a:rPr kumimoji="1" lang="en-US" altLang="zh-CN" sz="2400" b="1" dirty="0" err="1">
                <a:latin typeface="Calibri" charset="0"/>
                <a:ea typeface="Calibri" charset="0"/>
                <a:cs typeface="Calibri" charset="0"/>
              </a:rPr>
              <a:t>github.com</a:t>
            </a:r>
            <a:r>
              <a:rPr kumimoji="1" lang="en-US" altLang="zh-CN" sz="2400" b="1" dirty="0">
                <a:latin typeface="Calibri" charset="0"/>
                <a:ea typeface="Calibri" charset="0"/>
                <a:cs typeface="Calibri" charset="0"/>
              </a:rPr>
              <a:t>/tl94ml</a:t>
            </a:r>
            <a:endParaRPr kumimoji="1" lang="zh-CN" alt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9" y="880109"/>
            <a:ext cx="1527810" cy="22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31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5869" y="2927973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Machine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learning</a:t>
            </a:r>
            <a:endParaRPr kumimoji="1"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3555494" y="1949785"/>
            <a:ext cx="400051" cy="268426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TextBox 135"/>
          <p:cNvSpPr txBox="1"/>
          <p:nvPr/>
        </p:nvSpPr>
        <p:spPr>
          <a:xfrm>
            <a:off x="4000228" y="1668876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sz="3200" dirty="0"/>
              <a:t>Supervised learning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927798" y="4276548"/>
            <a:ext cx="409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sz="3200" dirty="0"/>
              <a:t>Unsupervised learning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7727644" y="1061996"/>
            <a:ext cx="361898" cy="18659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8363704" y="790791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Regression</a:t>
            </a:r>
            <a:r>
              <a:rPr kumimoji="1" lang="zh-CN" altLang="en-US" sz="3200" dirty="0" smtClean="0"/>
              <a:t> </a:t>
            </a:r>
            <a:endParaRPr kumimoji="1"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363704" y="1657398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Classification</a:t>
            </a:r>
            <a:r>
              <a:rPr kumimoji="1" lang="zh-CN" altLang="en-US" sz="3200" dirty="0" smtClean="0"/>
              <a:t>   </a:t>
            </a:r>
            <a:endParaRPr kumimoji="1"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340506" y="3470766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Clustering</a:t>
            </a:r>
            <a:r>
              <a:rPr kumimoji="1" lang="zh-CN" altLang="en-US" sz="3200" dirty="0" smtClean="0"/>
              <a:t> </a:t>
            </a:r>
            <a:endParaRPr kumimoji="1" lang="zh-CN" altLang="en-US" sz="3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134588" y="4276581"/>
            <a:ext cx="677108" cy="1611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3200" dirty="0" smtClean="0"/>
              <a:t>. . . . . . </a:t>
            </a:r>
            <a:r>
              <a:rPr kumimoji="1" lang="en-US" altLang="zh-CN" sz="3200" smtClean="0"/>
              <a:t>. </a:t>
            </a:r>
            <a:endParaRPr kumimoji="1" lang="zh-CN" altLang="en-US" sz="3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9321804" y="2454414"/>
            <a:ext cx="677108" cy="1611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3200" dirty="0" smtClean="0"/>
              <a:t>. . . </a:t>
            </a:r>
            <a:endParaRPr kumimoji="1" lang="zh-CN" altLang="en-US" sz="3200" dirty="0"/>
          </a:p>
        </p:txBody>
      </p:sp>
      <p:sp>
        <p:nvSpPr>
          <p:cNvPr id="15" name="左大括号 14"/>
          <p:cNvSpPr/>
          <p:nvPr/>
        </p:nvSpPr>
        <p:spPr>
          <a:xfrm>
            <a:off x="8026997" y="3763154"/>
            <a:ext cx="255999" cy="18423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8613785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5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Supervised learning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508000" y="5664200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Training set: 						 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109192" y="1303833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2"/>
          <p:cNvCxnSpPr/>
          <p:nvPr/>
        </p:nvCxnSpPr>
        <p:spPr>
          <a:xfrm>
            <a:off x="3860800" y="4747260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9"/>
          <p:cNvSpPr/>
          <p:nvPr/>
        </p:nvSpPr>
        <p:spPr>
          <a:xfrm>
            <a:off x="5101041" y="3228105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ross 22"/>
          <p:cNvSpPr/>
          <p:nvPr/>
        </p:nvSpPr>
        <p:spPr>
          <a:xfrm rot="2734294">
            <a:off x="6109245" y="1808542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27"/>
          <p:cNvSpPr/>
          <p:nvPr/>
        </p:nvSpPr>
        <p:spPr>
          <a:xfrm>
            <a:off x="4854461" y="4188931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30"/>
          <p:cNvSpPr/>
          <p:nvPr/>
        </p:nvSpPr>
        <p:spPr>
          <a:xfrm>
            <a:off x="4497074" y="3584691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32"/>
          <p:cNvSpPr/>
          <p:nvPr/>
        </p:nvSpPr>
        <p:spPr>
          <a:xfrm>
            <a:off x="5218538" y="3892121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33"/>
          <p:cNvSpPr/>
          <p:nvPr/>
        </p:nvSpPr>
        <p:spPr>
          <a:xfrm>
            <a:off x="4497074" y="3034134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Cross 34"/>
          <p:cNvSpPr/>
          <p:nvPr/>
        </p:nvSpPr>
        <p:spPr>
          <a:xfrm rot="2734294">
            <a:off x="6179929" y="2330163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ross 35"/>
          <p:cNvSpPr/>
          <p:nvPr/>
        </p:nvSpPr>
        <p:spPr>
          <a:xfrm rot="2734294">
            <a:off x="6754323" y="2394406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Cross 36"/>
          <p:cNvSpPr/>
          <p:nvPr/>
        </p:nvSpPr>
        <p:spPr>
          <a:xfrm rot="2734294">
            <a:off x="7137947" y="1942181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Cross 37"/>
          <p:cNvSpPr/>
          <p:nvPr/>
        </p:nvSpPr>
        <p:spPr>
          <a:xfrm rot="2734294">
            <a:off x="6494318" y="1583473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14" y="1897215"/>
            <a:ext cx="297180" cy="20066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35" y="5001658"/>
            <a:ext cx="304800" cy="200660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1" y="5818703"/>
            <a:ext cx="7581900" cy="388620"/>
          </a:xfrm>
          <a:prstGeom prst="rect">
            <a:avLst/>
          </a:prstGeom>
        </p:spPr>
      </p:pic>
      <p:cxnSp>
        <p:nvCxnSpPr>
          <p:cNvPr id="20" name="Straight Arrow Connector 18"/>
          <p:cNvCxnSpPr/>
          <p:nvPr/>
        </p:nvCxnSpPr>
        <p:spPr>
          <a:xfrm>
            <a:off x="3860800" y="4747260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14" y="1897215"/>
            <a:ext cx="297180" cy="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9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Unsupervised learning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508000" y="5664200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Training set: 		</a:t>
            </a:r>
          </a:p>
        </p:txBody>
      </p:sp>
      <p:cxnSp>
        <p:nvCxnSpPr>
          <p:cNvPr id="5" name="Straight Arrow Connector 19"/>
          <p:cNvCxnSpPr/>
          <p:nvPr/>
        </p:nvCxnSpPr>
        <p:spPr>
          <a:xfrm flipH="1" flipV="1">
            <a:off x="4109192" y="1303833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21"/>
          <p:cNvCxnSpPr/>
          <p:nvPr/>
        </p:nvCxnSpPr>
        <p:spPr>
          <a:xfrm>
            <a:off x="3860800" y="4747260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14" y="1897215"/>
            <a:ext cx="297180" cy="200660"/>
          </a:xfrm>
          <a:prstGeom prst="rect">
            <a:avLst/>
          </a:prstGeom>
        </p:spPr>
      </p:pic>
      <p:pic>
        <p:nvPicPr>
          <p:cNvPr id="8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35" y="5001658"/>
            <a:ext cx="304800" cy="200660"/>
          </a:xfrm>
          <a:prstGeom prst="rect">
            <a:avLst/>
          </a:prstGeom>
        </p:spPr>
      </p:pic>
      <p:pic>
        <p:nvPicPr>
          <p:cNvPr id="9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19" y="5818703"/>
            <a:ext cx="3667760" cy="38862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611785" y="3158123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35"/>
          <p:cNvSpPr/>
          <p:nvPr/>
        </p:nvSpPr>
        <p:spPr>
          <a:xfrm>
            <a:off x="5219593" y="3357441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36"/>
          <p:cNvSpPr/>
          <p:nvPr/>
        </p:nvSpPr>
        <p:spPr>
          <a:xfrm>
            <a:off x="5337062" y="4000169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37"/>
          <p:cNvSpPr/>
          <p:nvPr/>
        </p:nvSpPr>
        <p:spPr>
          <a:xfrm>
            <a:off x="4620594" y="3712598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38"/>
          <p:cNvSpPr/>
          <p:nvPr/>
        </p:nvSpPr>
        <p:spPr>
          <a:xfrm>
            <a:off x="4978401" y="4312921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39"/>
          <p:cNvSpPr/>
          <p:nvPr/>
        </p:nvSpPr>
        <p:spPr>
          <a:xfrm>
            <a:off x="6351914" y="2508565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40"/>
          <p:cNvSpPr/>
          <p:nvPr/>
        </p:nvSpPr>
        <p:spPr>
          <a:xfrm>
            <a:off x="6919561" y="2571661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41"/>
          <p:cNvSpPr/>
          <p:nvPr/>
        </p:nvSpPr>
        <p:spPr>
          <a:xfrm>
            <a:off x="6669798" y="1767185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42"/>
          <p:cNvSpPr/>
          <p:nvPr/>
        </p:nvSpPr>
        <p:spPr>
          <a:xfrm>
            <a:off x="7315201" y="2096577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43"/>
          <p:cNvSpPr/>
          <p:nvPr/>
        </p:nvSpPr>
        <p:spPr>
          <a:xfrm>
            <a:off x="6285373" y="1967065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26238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4041" y="328041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Unsupervised learning-clustering</a:t>
            </a:r>
            <a:endParaRPr kumimoji="1" lang="zh-CN" altLang="en-US" b="1" dirty="0"/>
          </a:p>
        </p:txBody>
      </p:sp>
      <p:sp>
        <p:nvSpPr>
          <p:cNvPr id="6" name="左大括号 5"/>
          <p:cNvSpPr/>
          <p:nvPr/>
        </p:nvSpPr>
        <p:spPr>
          <a:xfrm>
            <a:off x="4236841" y="2557284"/>
            <a:ext cx="522565" cy="18155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4857750" y="2381280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K-means —— hard assignment</a:t>
            </a:r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759406" y="4188202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Mixture model ——</a:t>
            </a:r>
            <a:r>
              <a:rPr kumimoji="1" lang="en-US" altLang="zh-CN" b="1" dirty="0"/>
              <a:t> </a:t>
            </a:r>
            <a:r>
              <a:rPr kumimoji="1" lang="en-US" altLang="zh-CN" b="1" dirty="0" smtClean="0"/>
              <a:t>soft assignment ——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/>
              <a:t>E</a:t>
            </a:r>
            <a:r>
              <a:rPr kumimoji="1" lang="en-US" altLang="zh-CN" b="1" dirty="0" smtClean="0"/>
              <a:t>xpectation </a:t>
            </a:r>
            <a:r>
              <a:rPr kumimoji="1" lang="en-US" altLang="zh-CN" b="1" dirty="0"/>
              <a:t>M</a:t>
            </a:r>
            <a:r>
              <a:rPr kumimoji="1" lang="en-US" altLang="zh-CN" b="1" dirty="0" smtClean="0"/>
              <a:t>aximization</a:t>
            </a:r>
            <a:endParaRPr kumimoji="1"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1" y="1450636"/>
            <a:ext cx="5866739" cy="4028879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C</a:t>
            </a:r>
            <a:r>
              <a:rPr lang="en-US" sz="3733" b="1" dirty="0" smtClean="0"/>
              <a:t>lustering</a:t>
            </a:r>
            <a:endParaRPr lang="en-US" sz="3733" b="1" dirty="0"/>
          </a:p>
        </p:txBody>
      </p:sp>
    </p:spTree>
    <p:extLst>
      <p:ext uri="{BB962C8B-B14F-4D97-AF65-F5344CB8AC3E}">
        <p14:creationId xmlns:p14="http://schemas.microsoft.com/office/powerpoint/2010/main" val="2404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915822" y="3528334"/>
            <a:ext cx="1107440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0296" lvl="1" indent="-230712"/>
            <a:r>
              <a:rPr lang="en-US" sz="2933" dirty="0"/>
              <a:t>= </a:t>
            </a:r>
            <a:r>
              <a:rPr lang="en-US" sz="3733" dirty="0"/>
              <a:t>index of cluster (1,2,…,   ) to which example          is currently assigned</a:t>
            </a:r>
          </a:p>
        </p:txBody>
      </p:sp>
      <p:pic>
        <p:nvPicPr>
          <p:cNvPr id="3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46" y="3721932"/>
            <a:ext cx="521374" cy="38467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152" y="3668577"/>
            <a:ext cx="609418" cy="400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24" y="3769362"/>
            <a:ext cx="372495" cy="299974"/>
          </a:xfrm>
          <a:prstGeom prst="rect">
            <a:avLst/>
          </a:prstGeom>
        </p:spPr>
      </p:pic>
      <p:sp>
        <p:nvSpPr>
          <p:cNvPr id="6" name="TextBox 18"/>
          <p:cNvSpPr txBox="1"/>
          <p:nvPr/>
        </p:nvSpPr>
        <p:spPr>
          <a:xfrm>
            <a:off x="915822" y="1933784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Training set: 		</a:t>
            </a:r>
          </a:p>
        </p:txBody>
      </p:sp>
      <p:pic>
        <p:nvPicPr>
          <p:cNvPr id="7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99" y="2068830"/>
            <a:ext cx="3921611" cy="415517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 smtClean="0"/>
              <a:t>K-means algorithm</a:t>
            </a:r>
            <a:endParaRPr lang="en-US" sz="3733" b="1" dirty="0"/>
          </a:p>
        </p:txBody>
      </p:sp>
    </p:spTree>
    <p:extLst>
      <p:ext uri="{BB962C8B-B14F-4D97-AF65-F5344CB8AC3E}">
        <p14:creationId xmlns:p14="http://schemas.microsoft.com/office/powerpoint/2010/main" val="432725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 smtClean="0"/>
              <a:t>K-means algorithm</a:t>
            </a:r>
            <a:endParaRPr lang="en-US" sz="3733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65766" y="1454046"/>
            <a:ext cx="61397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733" b="1"/>
            </a:lvl1pPr>
          </a:lstStyle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zh-CN" sz="3200" b="0" dirty="0" smtClean="0"/>
              <a:t>Initialization</a:t>
            </a:r>
            <a:endParaRPr lang="zh-CN" altLang="zh-CN" sz="3200" b="0" dirty="0"/>
          </a:p>
          <a:p>
            <a:pPr>
              <a:lnSpc>
                <a:spcPct val="200000"/>
              </a:lnSpc>
            </a:pPr>
            <a:r>
              <a:rPr lang="en-US" altLang="zh-CN" sz="3200" b="0" dirty="0"/>
              <a:t>2. 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cluster </a:t>
            </a:r>
            <a:r>
              <a:rPr lang="en-US" altLang="zh-CN" sz="3200" b="0" dirty="0"/>
              <a:t>assignment</a:t>
            </a:r>
            <a:endParaRPr lang="zh-CN" altLang="zh-CN" sz="3200" b="0" dirty="0"/>
          </a:p>
          <a:p>
            <a:pPr>
              <a:lnSpc>
                <a:spcPct val="200000"/>
              </a:lnSpc>
            </a:pPr>
            <a:r>
              <a:rPr lang="en-US" altLang="zh-CN" sz="3200" b="0" dirty="0"/>
              <a:t>3. 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move</a:t>
            </a:r>
            <a:r>
              <a:rPr lang="en-US" altLang="zh-CN" sz="3200" b="0" dirty="0"/>
              <a:t> centroid</a:t>
            </a:r>
            <a:endParaRPr lang="zh-CN" altLang="zh-CN" sz="3200" b="0" dirty="0"/>
          </a:p>
          <a:p>
            <a:pPr>
              <a:lnSpc>
                <a:spcPct val="200000"/>
              </a:lnSpc>
            </a:pPr>
            <a:r>
              <a:rPr lang="en-US" altLang="zh-CN" sz="3200" b="0" dirty="0"/>
              <a:t>4. 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iterative computation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2-3</a:t>
            </a:r>
            <a:endParaRPr lang="zh-CN" altLang="zh-CN" sz="3200" b="0" dirty="0"/>
          </a:p>
        </p:txBody>
      </p:sp>
    </p:spTree>
    <p:extLst>
      <p:ext uri="{BB962C8B-B14F-4D97-AF65-F5344CB8AC3E}">
        <p14:creationId xmlns:p14="http://schemas.microsoft.com/office/powerpoint/2010/main" val="14388917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x^{(1)}, x^{(2)}, x^{(3)}, \dots, x^{(m)} \}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c^{(i)}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k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{c^{(i)}}&#10;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(c^{(1)}, \dots, c^{(m)}, \mu_1, \dots, \mu_K) &#10;= \frac{1}{m} &#10;\sum^m_{i=1} &#10;|| x^{(i)} - \mu_{c^{(i)}} ||^2&#10;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c^{(1)}, \dots, c^{(m)},}&#10;J(c^{(1)}, \dots, c^{(m)}, \mu_1, \dots, \mu_K)&#10;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 \mu_1, \dots, \mu_K&#10;$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k \in \mathbb{R}^n 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(x^{(1)},y^{(1)}), (x^{(2)}, y^{(2)}), (x^{(3)}, y^{(3)}), \dots , (x^{(m)}, y^{(m)})\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x^{(1)}, x^{(2)}, x^{(3)}, \dots, x^{(m)} \}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c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300</Words>
  <Application>Microsoft Macintosh PowerPoint</Application>
  <PresentationFormat>宽屏</PresentationFormat>
  <Paragraphs>80</Paragraphs>
  <Slides>28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 Narrow</vt:lpstr>
      <vt:lpstr>Berlin Sans FB Demi</vt:lpstr>
      <vt:lpstr>Calibri</vt:lpstr>
      <vt:lpstr>Candara</vt:lpstr>
      <vt:lpstr>DengXian</vt:lpstr>
      <vt:lpstr>DengXian Light</vt:lpstr>
      <vt:lpstr>Dotum</vt:lpstr>
      <vt:lpstr>Gulim</vt:lpstr>
      <vt:lpstr>Microsoft JhengHei</vt:lpstr>
      <vt:lpstr>Microsoft JhengHei UI</vt:lpstr>
      <vt:lpstr>Segoe UI</vt:lpstr>
      <vt:lpstr>方正姚体</vt:lpstr>
      <vt:lpstr>华文行楷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71</cp:revision>
  <dcterms:created xsi:type="dcterms:W3CDTF">2017-04-20T14:08:44Z</dcterms:created>
  <dcterms:modified xsi:type="dcterms:W3CDTF">2017-04-25T16:40:54Z</dcterms:modified>
</cp:coreProperties>
</file>